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44" r:id="rId1"/>
    <p:sldMasterId id="2147483756" r:id="rId2"/>
  </p:sldMasterIdLst>
  <p:notesMasterIdLst>
    <p:notesMasterId r:id="rId35"/>
  </p:notesMasterIdLst>
  <p:handoutMasterIdLst>
    <p:handoutMasterId r:id="rId36"/>
  </p:handoutMasterIdLst>
  <p:sldIdLst>
    <p:sldId id="280" r:id="rId3"/>
    <p:sldId id="344" r:id="rId4"/>
    <p:sldId id="343" r:id="rId5"/>
    <p:sldId id="356" r:id="rId6"/>
    <p:sldId id="346" r:id="rId7"/>
    <p:sldId id="348" r:id="rId8"/>
    <p:sldId id="349" r:id="rId9"/>
    <p:sldId id="350" r:id="rId10"/>
    <p:sldId id="347" r:id="rId11"/>
    <p:sldId id="351" r:id="rId12"/>
    <p:sldId id="357" r:id="rId13"/>
    <p:sldId id="353" r:id="rId14"/>
    <p:sldId id="334" r:id="rId15"/>
    <p:sldId id="322" r:id="rId16"/>
    <p:sldId id="308" r:id="rId17"/>
    <p:sldId id="359" r:id="rId18"/>
    <p:sldId id="336" r:id="rId19"/>
    <p:sldId id="324" r:id="rId20"/>
    <p:sldId id="325" r:id="rId21"/>
    <p:sldId id="326" r:id="rId22"/>
    <p:sldId id="319" r:id="rId23"/>
    <p:sldId id="337" r:id="rId24"/>
    <p:sldId id="338" r:id="rId25"/>
    <p:sldId id="358" r:id="rId26"/>
    <p:sldId id="310" r:id="rId27"/>
    <p:sldId id="339" r:id="rId28"/>
    <p:sldId id="340" r:id="rId29"/>
    <p:sldId id="341" r:id="rId30"/>
    <p:sldId id="342" r:id="rId31"/>
    <p:sldId id="354" r:id="rId32"/>
    <p:sldId id="355" r:id="rId33"/>
    <p:sldId id="315" r:id="rId34"/>
  </p:sldIdLst>
  <p:sldSz cx="9144000" cy="6858000" type="screen4x3"/>
  <p:notesSz cx="7102475" cy="93884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srgbClr val="FF0000"/>
    </p:penClr>
  </p:showPr>
  <p:clrMru>
    <a:srgbClr val="000000"/>
    <a:srgbClr val="3366CC"/>
    <a:srgbClr val="CCFF66"/>
    <a:srgbClr val="35487D"/>
    <a:srgbClr val="111111"/>
    <a:srgbClr val="021111"/>
    <a:srgbClr val="FF6600"/>
    <a:srgbClr val="CCC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87993" autoAdjust="0"/>
  </p:normalViewPr>
  <p:slideViewPr>
    <p:cSldViewPr>
      <p:cViewPr varScale="1">
        <p:scale>
          <a:sx n="64" d="100"/>
          <a:sy n="64" d="100"/>
        </p:scale>
        <p:origin x="-1548" y="-9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oleObject" Target="file:///C:\Users\Owner\Desktop\Remaining%20Uninsured\Data%20&amp;%20Report\Data%20Summary%2006131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Owner\Desktop\Remaining%20Uninsured\Data%20&amp;%20Report\Data%20Summary%200613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1"/>
              <c:layout>
                <c:manualLayout>
                  <c:x val="-0.12027001312335962"/>
                  <c:y val="0.29635863225430253"/>
                </c:manualLayout>
              </c:layout>
              <c:showVal val="1"/>
              <c:showCatName val="1"/>
            </c:dLbl>
            <c:dLbl>
              <c:idx val="2"/>
              <c:layout>
                <c:manualLayout>
                  <c:x val="-9.3889873140857755E-2"/>
                  <c:y val="0.12662620297462818"/>
                </c:manualLayout>
              </c:layout>
              <c:showVal val="1"/>
              <c:showCatName val="1"/>
            </c:dLbl>
            <c:dLbl>
              <c:idx val="4"/>
              <c:layout>
                <c:manualLayout>
                  <c:x val="-3.9867125984252016E-2"/>
                  <c:y val="9.2567074948964774E-3"/>
                </c:manualLayout>
              </c:layout>
              <c:showVal val="1"/>
              <c:showCatName val="1"/>
            </c:dLbl>
            <c:dLbl>
              <c:idx val="5"/>
              <c:layout>
                <c:manualLayout>
                  <c:x val="8.3002624671916006E-2"/>
                  <c:y val="9.0802712160980067E-3"/>
                </c:manualLayout>
              </c:layout>
              <c:showVal val="1"/>
              <c:showCatName val="1"/>
            </c:dLbl>
            <c:dLbl>
              <c:idx val="6"/>
              <c:layout>
                <c:manualLayout>
                  <c:x val="9.9668279416880265E-2"/>
                  <c:y val="1.6583751214001206E-2"/>
                </c:manualLayout>
              </c:layout>
              <c:showVal val="1"/>
              <c:showCatName val="1"/>
            </c:dLbl>
            <c:txPr>
              <a:bodyPr/>
              <a:lstStyle/>
              <a:p>
                <a:pPr>
                  <a:defRPr sz="1600"/>
                </a:pPr>
                <a:endParaRPr lang="en-US"/>
              </a:p>
            </c:txPr>
            <c:showVal val="1"/>
            <c:showCatName val="1"/>
            <c:showLeaderLines val="1"/>
          </c:dLbls>
          <c:cat>
            <c:strRef>
              <c:f>race!$A$1:$A$7</c:f>
              <c:strCache>
                <c:ptCount val="7"/>
                <c:pt idx="0">
                  <c:v>White</c:v>
                </c:pt>
                <c:pt idx="1">
                  <c:v>Af-American</c:v>
                </c:pt>
                <c:pt idx="2">
                  <c:v>Nat. American</c:v>
                </c:pt>
                <c:pt idx="3">
                  <c:v>Asian</c:v>
                </c:pt>
                <c:pt idx="4">
                  <c:v>Pac. Islander</c:v>
                </c:pt>
                <c:pt idx="5">
                  <c:v>Other race</c:v>
                </c:pt>
                <c:pt idx="6">
                  <c:v>2+ races</c:v>
                </c:pt>
              </c:strCache>
            </c:strRef>
          </c:cat>
          <c:val>
            <c:numRef>
              <c:f>race!$B$1:$B$7</c:f>
              <c:numCache>
                <c:formatCode>0.00%</c:formatCode>
                <c:ptCount val="7"/>
                <c:pt idx="0">
                  <c:v>0.85660000000000114</c:v>
                </c:pt>
                <c:pt idx="1">
                  <c:v>8.9000000000000207E-3</c:v>
                </c:pt>
                <c:pt idx="2">
                  <c:v>1.0900000000000023E-2</c:v>
                </c:pt>
                <c:pt idx="3">
                  <c:v>3.8900000000000011E-2</c:v>
                </c:pt>
                <c:pt idx="4">
                  <c:v>1.7000000000000027E-3</c:v>
                </c:pt>
                <c:pt idx="5">
                  <c:v>4.1500000000000002E-2</c:v>
                </c:pt>
                <c:pt idx="6">
                  <c:v>4.1400000000000013E-2</c:v>
                </c:pt>
              </c:numCache>
            </c:numRef>
          </c:val>
        </c:ser>
        <c:dLbls>
          <c:showVal val="1"/>
          <c:showCatName val="1"/>
        </c:dLbls>
        <c:firstSliceAng val="0"/>
      </c:pieChart>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autoTitleDeleted val="1"/>
    <c:plotArea>
      <c:layout/>
      <c:pieChart>
        <c:varyColors val="1"/>
        <c:ser>
          <c:idx val="0"/>
          <c:order val="0"/>
          <c:dLbls>
            <c:dLbl>
              <c:idx val="0"/>
              <c:layout>
                <c:manualLayout>
                  <c:x val="-0.21183416217709669"/>
                  <c:y val="-0.1003005249343832"/>
                </c:manualLayout>
              </c:layout>
              <c:showCatName val="1"/>
              <c:showPercent val="1"/>
            </c:dLbl>
            <c:dLbl>
              <c:idx val="1"/>
              <c:layout>
                <c:manualLayout>
                  <c:x val="0.17795482801491919"/>
                  <c:y val="-0.14323753280839929"/>
                </c:manualLayout>
              </c:layout>
              <c:showCatName val="1"/>
              <c:showPercent val="1"/>
            </c:dLbl>
            <c:txPr>
              <a:bodyPr/>
              <a:lstStyle/>
              <a:p>
                <a:pPr>
                  <a:defRPr sz="1600"/>
                </a:pPr>
                <a:endParaRPr lang="en-US"/>
              </a:p>
            </c:txPr>
            <c:showCatName val="1"/>
            <c:showPercent val="1"/>
            <c:showLeaderLines val="1"/>
          </c:dLbls>
          <c:cat>
            <c:strRef>
              <c:f>age!$A$1:$A$3</c:f>
              <c:strCache>
                <c:ptCount val="3"/>
                <c:pt idx="0">
                  <c:v>18-24 yo</c:v>
                </c:pt>
                <c:pt idx="1">
                  <c:v>25-44 yo</c:v>
                </c:pt>
                <c:pt idx="2">
                  <c:v>45-64 yo</c:v>
                </c:pt>
              </c:strCache>
            </c:strRef>
          </c:cat>
          <c:val>
            <c:numRef>
              <c:f>age!$B$1:$B$3</c:f>
              <c:numCache>
                <c:formatCode>0.0%</c:formatCode>
                <c:ptCount val="3"/>
                <c:pt idx="0">
                  <c:v>0.39400000000000057</c:v>
                </c:pt>
                <c:pt idx="1">
                  <c:v>0.24500000000000022</c:v>
                </c:pt>
                <c:pt idx="2">
                  <c:v>0.12100000000000002</c:v>
                </c:pt>
              </c:numCache>
            </c:numRef>
          </c:val>
        </c:ser>
        <c:dLbls>
          <c:showCatName val="1"/>
          <c:showPercent val="1"/>
        </c:dLbls>
        <c:firstSliceAng val="0"/>
      </c:pieChart>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dLbls>
          <c:showCatName val="1"/>
          <c:showPercent val="1"/>
        </c:dLbls>
        <c:firstSliceAng val="0"/>
      </c:pieChart>
    </c:plotArea>
    <c:plotVisOnly val="1"/>
  </c:chart>
  <c:txPr>
    <a:bodyPr/>
    <a:lstStyle/>
    <a:p>
      <a:pPr>
        <a:defRPr sz="16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dLbls>
            <c:dLbl>
              <c:idx val="4"/>
              <c:layout>
                <c:manualLayout>
                  <c:x val="-0.10312246166597602"/>
                  <c:y val="-0.14854415375497443"/>
                </c:manualLayout>
              </c:layout>
              <c:showCatName val="1"/>
              <c:showPercent val="1"/>
            </c:dLbl>
            <c:showCatName val="1"/>
            <c:showPercent val="1"/>
            <c:showLeaderLines val="1"/>
          </c:dLbls>
          <c:cat>
            <c:strRef>
              <c:f>Sheet1!$G$5:$G$11</c:f>
              <c:strCache>
                <c:ptCount val="7"/>
                <c:pt idx="0">
                  <c:v>Substance Abuse/ Criminals</c:v>
                </c:pt>
                <c:pt idx="1">
                  <c:v>Latinos</c:v>
                </c:pt>
                <c:pt idx="2">
                  <c:v>Youth</c:v>
                </c:pt>
                <c:pt idx="3">
                  <c:v>Family &amp; Community Services</c:v>
                </c:pt>
                <c:pt idx="4">
                  <c:v>Online</c:v>
                </c:pt>
                <c:pt idx="5">
                  <c:v>Clinical</c:v>
                </c:pt>
                <c:pt idx="6">
                  <c:v>Unknown</c:v>
                </c:pt>
              </c:strCache>
            </c:strRef>
          </c:cat>
          <c:val>
            <c:numRef>
              <c:f>Sheet1!$H$5:$H$11</c:f>
              <c:numCache>
                <c:formatCode>General</c:formatCode>
                <c:ptCount val="7"/>
                <c:pt idx="0">
                  <c:v>25</c:v>
                </c:pt>
                <c:pt idx="1">
                  <c:v>85</c:v>
                </c:pt>
                <c:pt idx="2">
                  <c:v>40</c:v>
                </c:pt>
                <c:pt idx="3">
                  <c:v>27</c:v>
                </c:pt>
                <c:pt idx="4">
                  <c:v>7</c:v>
                </c:pt>
                <c:pt idx="5">
                  <c:v>92</c:v>
                </c:pt>
                <c:pt idx="6">
                  <c:v>2</c:v>
                </c:pt>
              </c:numCache>
            </c:numRef>
          </c:val>
        </c:ser>
        <c:dLbls>
          <c:showCatName val="1"/>
          <c:showPercent val="1"/>
        </c:dLbls>
        <c:firstSliceAng val="0"/>
      </c:pieChart>
    </c:plotArea>
    <c:plotVisOnly val="1"/>
  </c:chart>
  <c:txPr>
    <a:bodyPr/>
    <a:lstStyle/>
    <a:p>
      <a:pPr>
        <a:defRPr sz="20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3076575" cy="469900"/>
          </a:xfrm>
          <a:prstGeom prst="rect">
            <a:avLst/>
          </a:prstGeom>
          <a:noFill/>
          <a:ln w="9525">
            <a:noFill/>
            <a:miter lim="800000"/>
            <a:headEnd/>
            <a:tailEnd/>
          </a:ln>
        </p:spPr>
        <p:txBody>
          <a:bodyPr vert="horz" wrap="square" lIns="94222" tIns="47111" rIns="94222" bIns="47111"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2227" name="Rectangle 3"/>
          <p:cNvSpPr>
            <a:spLocks noGrp="1" noChangeArrowheads="1"/>
          </p:cNvSpPr>
          <p:nvPr>
            <p:ph type="dt" sz="quarter" idx="1"/>
          </p:nvPr>
        </p:nvSpPr>
        <p:spPr bwMode="auto">
          <a:xfrm>
            <a:off x="4025900" y="0"/>
            <a:ext cx="3076575" cy="469900"/>
          </a:xfrm>
          <a:prstGeom prst="rect">
            <a:avLst/>
          </a:prstGeom>
          <a:noFill/>
          <a:ln w="9525">
            <a:noFill/>
            <a:miter lim="800000"/>
            <a:headEnd/>
            <a:tailEnd/>
          </a:ln>
        </p:spPr>
        <p:txBody>
          <a:bodyPr vert="horz" wrap="square" lIns="94222" tIns="47111" rIns="94222" bIns="47111"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52228" name="Rectangle 4"/>
          <p:cNvSpPr>
            <a:spLocks noGrp="1" noChangeArrowheads="1"/>
          </p:cNvSpPr>
          <p:nvPr>
            <p:ph type="ftr" sz="quarter" idx="2"/>
          </p:nvPr>
        </p:nvSpPr>
        <p:spPr bwMode="auto">
          <a:xfrm>
            <a:off x="0" y="8918575"/>
            <a:ext cx="3076575" cy="469900"/>
          </a:xfrm>
          <a:prstGeom prst="rect">
            <a:avLst/>
          </a:prstGeom>
          <a:noFill/>
          <a:ln w="9525">
            <a:noFill/>
            <a:miter lim="800000"/>
            <a:headEnd/>
            <a:tailEnd/>
          </a:ln>
        </p:spPr>
        <p:txBody>
          <a:bodyPr vert="horz" wrap="square" lIns="94222" tIns="47111" rIns="94222" bIns="47111"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52229" name="Rectangle 5"/>
          <p:cNvSpPr>
            <a:spLocks noGrp="1" noChangeArrowheads="1"/>
          </p:cNvSpPr>
          <p:nvPr>
            <p:ph type="sldNum" sz="quarter" idx="3"/>
          </p:nvPr>
        </p:nvSpPr>
        <p:spPr bwMode="auto">
          <a:xfrm>
            <a:off x="4025900" y="8918575"/>
            <a:ext cx="3076575" cy="469900"/>
          </a:xfrm>
          <a:prstGeom prst="rect">
            <a:avLst/>
          </a:prstGeom>
          <a:noFill/>
          <a:ln w="9525">
            <a:noFill/>
            <a:miter lim="800000"/>
            <a:headEnd/>
            <a:tailEnd/>
          </a:ln>
        </p:spPr>
        <p:txBody>
          <a:bodyPr vert="horz" wrap="square" lIns="94222" tIns="47111" rIns="94222" bIns="47111" numCol="1" anchor="b" anchorCtr="0" compatLnSpc="1">
            <a:prstTxWarp prst="textNoShape">
              <a:avLst/>
            </a:prstTxWarp>
          </a:bodyPr>
          <a:lstStyle>
            <a:lvl1pPr algn="r">
              <a:defRPr sz="1200"/>
            </a:lvl1pPr>
          </a:lstStyle>
          <a:p>
            <a:pPr>
              <a:defRPr/>
            </a:pPr>
            <a:fld id="{4978CAE3-511F-48FD-9B0C-7DA5D45D79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6575" cy="469900"/>
          </a:xfrm>
          <a:prstGeom prst="rect">
            <a:avLst/>
          </a:prstGeom>
          <a:noFill/>
          <a:ln w="9525">
            <a:noFill/>
            <a:miter lim="800000"/>
            <a:headEnd/>
            <a:tailEnd/>
          </a:ln>
        </p:spPr>
        <p:txBody>
          <a:bodyPr vert="horz" wrap="square" lIns="94222" tIns="47111" rIns="94222" bIns="47111"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4025900" y="0"/>
            <a:ext cx="3076575" cy="469900"/>
          </a:xfrm>
          <a:prstGeom prst="rect">
            <a:avLst/>
          </a:prstGeom>
          <a:noFill/>
          <a:ln w="9525">
            <a:noFill/>
            <a:miter lim="800000"/>
            <a:headEnd/>
            <a:tailEnd/>
          </a:ln>
        </p:spPr>
        <p:txBody>
          <a:bodyPr vert="horz" wrap="square" lIns="94222" tIns="47111" rIns="94222" bIns="47111"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25604"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150" y="4459288"/>
            <a:ext cx="5210175" cy="4224337"/>
          </a:xfrm>
          <a:prstGeom prst="rect">
            <a:avLst/>
          </a:prstGeom>
          <a:noFill/>
          <a:ln w="9525">
            <a:noFill/>
            <a:miter lim="800000"/>
            <a:headEnd/>
            <a:tailEnd/>
          </a:ln>
        </p:spPr>
        <p:txBody>
          <a:bodyPr vert="horz" wrap="square" lIns="94222" tIns="47111" rIns="94222" bIns="4711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918575"/>
            <a:ext cx="3076575" cy="469900"/>
          </a:xfrm>
          <a:prstGeom prst="rect">
            <a:avLst/>
          </a:prstGeom>
          <a:noFill/>
          <a:ln w="9525">
            <a:noFill/>
            <a:miter lim="800000"/>
            <a:headEnd/>
            <a:tailEnd/>
          </a:ln>
        </p:spPr>
        <p:txBody>
          <a:bodyPr vert="horz" wrap="square" lIns="94222" tIns="47111" rIns="94222" bIns="47111"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4025900" y="8918575"/>
            <a:ext cx="3076575" cy="469900"/>
          </a:xfrm>
          <a:prstGeom prst="rect">
            <a:avLst/>
          </a:prstGeom>
          <a:noFill/>
          <a:ln w="9525">
            <a:noFill/>
            <a:miter lim="800000"/>
            <a:headEnd/>
            <a:tailEnd/>
          </a:ln>
        </p:spPr>
        <p:txBody>
          <a:bodyPr vert="horz" wrap="square" lIns="94222" tIns="47111" rIns="94222" bIns="47111" numCol="1" anchor="b" anchorCtr="0" compatLnSpc="1">
            <a:prstTxWarp prst="textNoShape">
              <a:avLst/>
            </a:prstTxWarp>
          </a:bodyPr>
          <a:lstStyle>
            <a:lvl1pPr algn="r">
              <a:defRPr sz="1200"/>
            </a:lvl1pPr>
          </a:lstStyle>
          <a:p>
            <a:pPr>
              <a:defRPr/>
            </a:pPr>
            <a:fld id="{B6AD15DE-0990-49EB-A325-27E1236DA6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B12AC73-3A36-484C-B19B-9100D6079F6C}" type="slidenum">
              <a:rPr lang="en-US" altLang="en-US" smtClean="0"/>
              <a:pPr/>
              <a:t>1</a:t>
            </a:fld>
            <a:endParaRPr lang="en-US" altLang="en-US" smtClean="0"/>
          </a:p>
        </p:txBody>
      </p:sp>
      <p:sp>
        <p:nvSpPr>
          <p:cNvPr id="26627" name="Rectangle 2"/>
          <p:cNvSpPr>
            <a:spLocks noGrp="1" noRot="1" noChangeAspect="1" noChangeArrowheads="1" noTextEdit="1"/>
          </p:cNvSpPr>
          <p:nvPr>
            <p:ph type="sldImg"/>
          </p:nvPr>
        </p:nvSpPr>
        <p:spPr>
          <a:xfrm>
            <a:off x="1209675" y="703263"/>
            <a:ext cx="4699000" cy="3524250"/>
          </a:xfrm>
          <a:solidFill>
            <a:srgbClr val="FFFFFF"/>
          </a:solidFill>
          <a:ln/>
        </p:spPr>
      </p:sp>
      <p:sp>
        <p:nvSpPr>
          <p:cNvPr id="26628" name="Rectangle 3"/>
          <p:cNvSpPr>
            <a:spLocks noGrp="1" noChangeArrowheads="1"/>
          </p:cNvSpPr>
          <p:nvPr>
            <p:ph type="body" idx="1"/>
          </p:nvPr>
        </p:nvSpPr>
        <p:spPr>
          <a:xfrm>
            <a:off x="944563" y="4459288"/>
            <a:ext cx="5213350" cy="4225925"/>
          </a:xfrm>
          <a:solidFill>
            <a:srgbClr val="FFFFFF"/>
          </a:solidFill>
          <a:ln>
            <a:solidFill>
              <a:srgbClr val="000000"/>
            </a:solidFill>
          </a:ln>
        </p:spPr>
        <p:txBody>
          <a:bodyPr lIns="92460" tIns="46230" rIns="92460" bIns="46230"/>
          <a:lstStyle/>
          <a:p>
            <a:pPr eaLnBrk="1" hangingPunct="1"/>
            <a:endParaRPr lang="en-US" alt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Majority of responses are from SLT. As such , majority go to Barton ER for services. Only 2 of 17 reported going to CHC and 2 reported going elsewhere. Vs. Marshall where most ER users are white. </a:t>
            </a:r>
          </a:p>
          <a:p>
            <a:pPr>
              <a:buFontTx/>
              <a:buChar char="-"/>
            </a:pPr>
            <a:r>
              <a:rPr lang="en-US" dirty="0" smtClean="0"/>
              <a:t>30% had families of 4 members, 5-16%, 1-15%,</a:t>
            </a:r>
            <a:r>
              <a:rPr lang="en-US" baseline="0" dirty="0" smtClean="0"/>
              <a:t> 2-13%, 30 10%</a:t>
            </a:r>
            <a:endParaRPr lang="en-US" dirty="0" smtClean="0"/>
          </a:p>
          <a:p>
            <a:pPr>
              <a:buFontTx/>
              <a:buChar char="-"/>
            </a:pPr>
            <a:r>
              <a:rPr lang="en-US" dirty="0" smtClean="0"/>
              <a:t>66% are in 27-50 age bracket;</a:t>
            </a:r>
            <a:r>
              <a:rPr lang="en-US" baseline="0" dirty="0" smtClean="0"/>
              <a:t> then 22-26, then 51-59, then 19-21</a:t>
            </a:r>
          </a:p>
          <a:p>
            <a:pPr>
              <a:buFontTx/>
              <a:buChar char="-"/>
            </a:pPr>
            <a:r>
              <a:rPr lang="en-US" baseline="0" dirty="0" smtClean="0"/>
              <a:t>64% have children under 21 in their households; of those with kids, 79% of kids have insurance and 21% do not. </a:t>
            </a:r>
          </a:p>
          <a:p>
            <a:pPr>
              <a:buFontTx/>
              <a:buChar char="-"/>
            </a:pPr>
            <a:r>
              <a:rPr lang="en-US" baseline="0" dirty="0" smtClean="0"/>
              <a:t>18% are US citizen or permanent resident, 82% are Other or DTS</a:t>
            </a:r>
          </a:p>
          <a:p>
            <a:pPr>
              <a:buFontTx/>
              <a:buChar char="-"/>
            </a:pPr>
            <a:r>
              <a:rPr lang="en-US" baseline="0" dirty="0" smtClean="0"/>
              <a:t>80% employer does not offer health insurance, 20% do offer</a:t>
            </a:r>
          </a:p>
          <a:p>
            <a:pPr>
              <a:buFontTx/>
              <a:buChar char="-"/>
            </a:pPr>
            <a:r>
              <a:rPr lang="en-US" baseline="0" dirty="0" smtClean="0"/>
              <a:t>Only 10% are self-employed, 90% are not</a:t>
            </a:r>
          </a:p>
          <a:p>
            <a:pPr>
              <a:buFontTx/>
              <a:buChar char="-"/>
            </a:pPr>
            <a:r>
              <a:rPr lang="en-US" baseline="0" dirty="0" smtClean="0"/>
              <a:t>27 respondents reported having seasonal work</a:t>
            </a:r>
          </a:p>
          <a:p>
            <a:pPr>
              <a:buFontTx/>
              <a:buChar char="-"/>
            </a:pPr>
            <a:r>
              <a:rPr lang="en-US" baseline="0" dirty="0" smtClean="0"/>
              <a:t>60% make below 25K, 33% make 25-50K, 5% make 50-75K%, 2% make 75-100K</a:t>
            </a:r>
            <a:endParaRPr lang="en-US" dirty="0"/>
          </a:p>
        </p:txBody>
      </p:sp>
      <p:sp>
        <p:nvSpPr>
          <p:cNvPr id="4" name="Slide Number Placeholder 3"/>
          <p:cNvSpPr>
            <a:spLocks noGrp="1"/>
          </p:cNvSpPr>
          <p:nvPr>
            <p:ph type="sldNum" sz="quarter" idx="10"/>
          </p:nvPr>
        </p:nvSpPr>
        <p:spPr/>
        <p:txBody>
          <a:bodyPr/>
          <a:lstStyle/>
          <a:p>
            <a:pPr>
              <a:defRPr/>
            </a:pPr>
            <a:fld id="{B6AD15DE-0990-49EB-A325-27E1236DA624}" type="slidenum">
              <a:rPr lang="en-US" altLang="en-US" smtClean="0"/>
              <a:pPr>
                <a:defRPr/>
              </a:pPr>
              <a:t>20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smtClean="0">
                <a:ea typeface="ＭＳ Ｐゴシック" pitchFamily="34" charset="-128"/>
              </a:rPr>
              <a:t>Bullet point #2: 1,703 uninsured children</a:t>
            </a:r>
          </a:p>
          <a:p>
            <a:r>
              <a:rPr lang="en-US" smtClean="0">
                <a:ea typeface="ＭＳ Ｐゴシック" pitchFamily="34" charset="-128"/>
              </a:rPr>
              <a:t>Bullet point #3: No raw number of children available for this group to calculate raw number of uninsured. </a:t>
            </a:r>
          </a:p>
          <a:p>
            <a:endParaRPr lang="en-US" smtClean="0">
              <a:ea typeface="ＭＳ Ｐゴシック" pitchFamily="34" charset="-128"/>
            </a:endParaRPr>
          </a:p>
        </p:txBody>
      </p:sp>
      <p:sp>
        <p:nvSpPr>
          <p:cNvPr id="30724" name="Slide Number Placeholder 3"/>
          <p:cNvSpPr>
            <a:spLocks noGrp="1"/>
          </p:cNvSpPr>
          <p:nvPr>
            <p:ph type="sldNum" sz="quarter" idx="5"/>
          </p:nvPr>
        </p:nvSpPr>
        <p:spPr>
          <a:noFill/>
        </p:spPr>
        <p:txBody>
          <a:bodyPr/>
          <a:lstStyle/>
          <a:p>
            <a:fld id="{1CF95886-C898-49D6-AAA3-8AE0FFC8ED03}" type="slidenum">
              <a:rPr lang="en-US" altLang="en-US" smtClean="0"/>
              <a:pPr/>
              <a:t>21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a:buFontTx/>
              <a:buNone/>
            </a:pPr>
            <a:r>
              <a:rPr lang="en-US" altLang="en-US" dirty="0" smtClean="0">
                <a:ea typeface="ＭＳ Ｐゴシック" pitchFamily="34" charset="-128"/>
              </a:rPr>
              <a:t>-</a:t>
            </a:r>
            <a:r>
              <a:rPr lang="en-US" altLang="en-US" baseline="0" dirty="0" smtClean="0">
                <a:ea typeface="ＭＳ Ｐゴシック" pitchFamily="34" charset="-128"/>
              </a:rPr>
              <a:t> Also issues with transportation, cost a major factor 9make too much for </a:t>
            </a:r>
            <a:r>
              <a:rPr lang="en-US" altLang="en-US" baseline="0" dirty="0" err="1" smtClean="0">
                <a:ea typeface="ＭＳ Ｐゴシック" pitchFamily="34" charset="-128"/>
              </a:rPr>
              <a:t>Medi</a:t>
            </a:r>
            <a:r>
              <a:rPr lang="en-US" altLang="en-US" baseline="0" dirty="0" smtClean="0">
                <a:ea typeface="ＭＳ Ｐゴシック" pitchFamily="34" charset="-128"/>
              </a:rPr>
              <a:t>-Cal but not enough to pay the premium), need to dental assistance for adults</a:t>
            </a:r>
            <a:endParaRPr lang="en-US" altLang="en-US" dirty="0" smtClean="0">
              <a:ea typeface="ＭＳ Ｐゴシック" pitchFamily="34" charset="-128"/>
            </a:endParaRPr>
          </a:p>
        </p:txBody>
      </p:sp>
      <p:sp>
        <p:nvSpPr>
          <p:cNvPr id="31748" name="Slide Number Placeholder 3"/>
          <p:cNvSpPr>
            <a:spLocks noGrp="1"/>
          </p:cNvSpPr>
          <p:nvPr>
            <p:ph type="sldNum" sz="quarter" idx="5"/>
          </p:nvPr>
        </p:nvSpPr>
        <p:spPr>
          <a:noFill/>
        </p:spPr>
        <p:txBody>
          <a:bodyPr/>
          <a:lstStyle/>
          <a:p>
            <a:fld id="{D5735523-CCCF-45A4-A87B-3E4D742BF9ED}" type="slidenum">
              <a:rPr lang="en-US" altLang="en-US" smtClean="0"/>
              <a:pPr/>
              <a:t>22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pPr>
              <a:buFontTx/>
              <a:buNone/>
            </a:pPr>
            <a:r>
              <a:rPr lang="en-US" altLang="en-US" dirty="0" smtClean="0">
                <a:ea typeface="ＭＳ Ｐゴシック" pitchFamily="34" charset="-128"/>
              </a:rPr>
              <a:t>Community based outreach used help of intermediary</a:t>
            </a:r>
            <a:r>
              <a:rPr lang="en-US" altLang="en-US" baseline="0" dirty="0" smtClean="0">
                <a:ea typeface="ＭＳ Ｐゴシック" pitchFamily="34" charset="-128"/>
              </a:rPr>
              <a:t> (organizational leaders) to gain trust of uninsured.</a:t>
            </a:r>
          </a:p>
          <a:p>
            <a:pPr>
              <a:buFontTx/>
              <a:buNone/>
            </a:pPr>
            <a:r>
              <a:rPr lang="en-US" altLang="en-US" baseline="0" dirty="0" smtClean="0">
                <a:ea typeface="ＭＳ Ｐゴシック" pitchFamily="34" charset="-128"/>
              </a:rPr>
              <a:t>21% of Spanish survey respondents said children are uninsured. 25% of English respondents stated the same. </a:t>
            </a:r>
            <a:endParaRPr lang="en-US" altLang="en-US" dirty="0" smtClean="0">
              <a:ea typeface="ＭＳ Ｐゴシック" pitchFamily="34" charset="-128"/>
            </a:endParaRPr>
          </a:p>
        </p:txBody>
      </p:sp>
      <p:sp>
        <p:nvSpPr>
          <p:cNvPr id="31748" name="Slide Number Placeholder 3"/>
          <p:cNvSpPr>
            <a:spLocks noGrp="1"/>
          </p:cNvSpPr>
          <p:nvPr>
            <p:ph type="sldNum" sz="quarter" idx="5"/>
          </p:nvPr>
        </p:nvSpPr>
        <p:spPr>
          <a:noFill/>
        </p:spPr>
        <p:txBody>
          <a:bodyPr/>
          <a:lstStyle/>
          <a:p>
            <a:fld id="{D5735523-CCCF-45A4-A87B-3E4D742BF9ED}" type="slidenum">
              <a:rPr lang="en-US" altLang="en-US" smtClean="0"/>
              <a:pPr/>
              <a:t>25</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B6AD15DE-0990-49EB-A325-27E1236DA624}" type="slidenum">
              <a:rPr lang="en-US" altLang="en-US" smtClean="0"/>
              <a:pPr>
                <a:defRPr/>
              </a:pPr>
              <a:t>26</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6AD15DE-0990-49EB-A325-27E1236DA624}" type="slidenum">
              <a:rPr lang="en-US" altLang="en-US" smtClean="0"/>
              <a:pPr>
                <a:defRPr/>
              </a:pPr>
              <a:t>27</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Continue to discuss: How</a:t>
            </a:r>
            <a:r>
              <a:rPr lang="en-US" baseline="0" dirty="0" smtClean="0"/>
              <a:t> </a:t>
            </a:r>
            <a:r>
              <a:rPr lang="en-US" baseline="0" dirty="0" smtClean="0"/>
              <a:t>are same-day and drop-in </a:t>
            </a:r>
            <a:r>
              <a:rPr lang="en-US" baseline="0" dirty="0" err="1" smtClean="0"/>
              <a:t>appts</a:t>
            </a:r>
            <a:r>
              <a:rPr lang="en-US" baseline="0" dirty="0" smtClean="0"/>
              <a:t> accommodated per clinic? </a:t>
            </a:r>
            <a:endParaRPr lang="en-US" dirty="0"/>
          </a:p>
        </p:txBody>
      </p:sp>
      <p:sp>
        <p:nvSpPr>
          <p:cNvPr id="4" name="Slide Number Placeholder 3"/>
          <p:cNvSpPr>
            <a:spLocks noGrp="1"/>
          </p:cNvSpPr>
          <p:nvPr>
            <p:ph type="sldNum" sz="quarter" idx="10"/>
          </p:nvPr>
        </p:nvSpPr>
        <p:spPr/>
        <p:txBody>
          <a:bodyPr/>
          <a:lstStyle/>
          <a:p>
            <a:pPr>
              <a:defRPr/>
            </a:pPr>
            <a:fld id="{B6AD15DE-0990-49EB-A325-27E1236DA624}" type="slidenum">
              <a:rPr lang="en-US" altLang="en-US" smtClean="0"/>
              <a:pPr>
                <a:defRPr/>
              </a:pPr>
              <a:t>28</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6. Explore feasibility of community-based placement of CECs and private enrollers (insurance agents) during future open enrollment periods (issues to consider: availability </a:t>
            </a:r>
            <a:endParaRPr lang="en-US" dirty="0"/>
          </a:p>
        </p:txBody>
      </p:sp>
      <p:sp>
        <p:nvSpPr>
          <p:cNvPr id="4" name="Slide Number Placeholder 3"/>
          <p:cNvSpPr>
            <a:spLocks noGrp="1"/>
          </p:cNvSpPr>
          <p:nvPr>
            <p:ph type="sldNum" sz="quarter" idx="10"/>
          </p:nvPr>
        </p:nvSpPr>
        <p:spPr/>
        <p:txBody>
          <a:bodyPr/>
          <a:lstStyle/>
          <a:p>
            <a:pPr>
              <a:defRPr/>
            </a:pPr>
            <a:fld id="{B6AD15DE-0990-49EB-A325-27E1236DA624}" type="slidenum">
              <a:rPr lang="en-US" altLang="en-US" smtClean="0"/>
              <a:pPr>
                <a:defRPr/>
              </a:pPr>
              <a:t>30</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6AD15DE-0990-49EB-A325-27E1236DA624}" type="slidenum">
              <a:rPr lang="en-US" altLang="en-US" smtClean="0"/>
              <a:pPr>
                <a:defRPr/>
              </a:pPr>
              <a:t>32</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smtClean="0">
                <a:ea typeface="ＭＳ Ｐゴシック" pitchFamily="34" charset="-128"/>
              </a:rPr>
              <a:t>Hispanic/Latino population is 22,967 adults and children, but these scattered across racial groups. </a:t>
            </a:r>
          </a:p>
        </p:txBody>
      </p:sp>
      <p:sp>
        <p:nvSpPr>
          <p:cNvPr id="27652" name="Slide Number Placeholder 3"/>
          <p:cNvSpPr>
            <a:spLocks noGrp="1"/>
          </p:cNvSpPr>
          <p:nvPr>
            <p:ph type="sldNum" sz="quarter" idx="5"/>
          </p:nvPr>
        </p:nvSpPr>
        <p:spPr>
          <a:noFill/>
        </p:spPr>
        <p:txBody>
          <a:bodyPr/>
          <a:lstStyle/>
          <a:p>
            <a:fld id="{F80CEACF-5AEE-4986-8DCB-11F3F25CA2B2}" type="slidenum">
              <a:rPr lang="en-US" altLang="en-US" smtClean="0"/>
              <a:pPr/>
              <a:t>5</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ea typeface="ＭＳ Ｐゴシック" pitchFamily="34" charset="-128"/>
              </a:rPr>
              <a:t>Data taken from CA Health Interview Survey- self reporting.</a:t>
            </a:r>
          </a:p>
          <a:p>
            <a:r>
              <a:rPr lang="en-US" smtClean="0">
                <a:ea typeface="ＭＳ Ｐゴシック" pitchFamily="34" charset="-128"/>
              </a:rPr>
              <a:t>Can’t overlay with population for numbers because age numbers for county’s residents isn’t broken down by same age brackets per this Well Dorado. Except for 18-24 years olds- there are 15,703. So 52% of them is 8,165. Would be interesting to have actual numbers. </a:t>
            </a:r>
          </a:p>
        </p:txBody>
      </p:sp>
      <p:sp>
        <p:nvSpPr>
          <p:cNvPr id="29700" name="Slide Number Placeholder 3"/>
          <p:cNvSpPr>
            <a:spLocks noGrp="1"/>
          </p:cNvSpPr>
          <p:nvPr>
            <p:ph type="sldNum" sz="quarter" idx="5"/>
          </p:nvPr>
        </p:nvSpPr>
        <p:spPr>
          <a:noFill/>
        </p:spPr>
        <p:txBody>
          <a:bodyPr/>
          <a:lstStyle/>
          <a:p>
            <a:fld id="{55BD330B-D44A-4BD1-B422-3C75EE2D72FC}" type="slidenum">
              <a:rPr lang="en-US" altLang="en-US" smtClean="0"/>
              <a:pPr/>
              <a:t>6</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altLang="en-US" smtClean="0">
                <a:ea typeface="ＭＳ Ｐゴシック" pitchFamily="34" charset="-128"/>
              </a:rPr>
              <a:t>Important notes/caveats to data:</a:t>
            </a:r>
          </a:p>
          <a:p>
            <a:r>
              <a:rPr lang="en-US" altLang="en-US" smtClean="0">
                <a:ea typeface="ＭＳ Ｐゴシック" pitchFamily="34" charset="-128"/>
              </a:rPr>
              <a:t>1. Adults without insurance was calculated differently from 2014-2014 from previous years, so you can’t compare the rates necessarily. </a:t>
            </a:r>
          </a:p>
          <a:p>
            <a:r>
              <a:rPr lang="en-US" altLang="en-US" smtClean="0">
                <a:ea typeface="ＭＳ Ｐゴシック" pitchFamily="34" charset="-128"/>
              </a:rPr>
              <a:t>2. Data taken from the CA Health Interview Survey, last updated November, 2015. </a:t>
            </a:r>
          </a:p>
          <a:p>
            <a:r>
              <a:rPr lang="en-US" altLang="en-US" smtClean="0">
                <a:ea typeface="ＭＳ Ｐゴシック" pitchFamily="34" charset="-128"/>
              </a:rPr>
              <a:t>3. Latinos are treated as an ethnic group but can be of various racial groups. Therefore, there is likely double counting of these individuals, such that the overall number is inflated under bullet point #4.</a:t>
            </a:r>
          </a:p>
          <a:p>
            <a:r>
              <a:rPr lang="en-US" altLang="en-US" smtClean="0">
                <a:ea typeface="ＭＳ Ｐゴシック" pitchFamily="34" charset="-128"/>
              </a:rPr>
              <a:t>4. These numbers represent a big departure from the 10-15K figures we have heard in the past. </a:t>
            </a:r>
          </a:p>
          <a:p>
            <a:r>
              <a:rPr lang="en-US" altLang="en-US" smtClean="0">
                <a:ea typeface="ＭＳ Ｐゴシック" pitchFamily="34" charset="-128"/>
              </a:rPr>
              <a:t>4. From partner agencies: </a:t>
            </a:r>
            <a:r>
              <a:rPr lang="en-US" smtClean="0">
                <a:ea typeface="ＭＳ Ｐゴシック" pitchFamily="34" charset="-128"/>
              </a:rPr>
              <a:t>The sliding fee total pts came to 735. Age 0-17 is 61, 18 and over is 674. From Dept. of Social Services, currently 19,000 Medi-Cal applications for families and children are pending. Marshall ER saw over 2,000 uninsured patients in 2015, average over 200/month. </a:t>
            </a:r>
          </a:p>
          <a:p>
            <a:endParaRPr lang="en-US" smtClean="0">
              <a:ea typeface="ＭＳ Ｐゴシック" pitchFamily="34" charset="-128"/>
            </a:endParaRPr>
          </a:p>
        </p:txBody>
      </p:sp>
      <p:sp>
        <p:nvSpPr>
          <p:cNvPr id="28676" name="Slide Number Placeholder 3"/>
          <p:cNvSpPr>
            <a:spLocks noGrp="1"/>
          </p:cNvSpPr>
          <p:nvPr>
            <p:ph type="sldNum" sz="quarter" idx="5"/>
          </p:nvPr>
        </p:nvSpPr>
        <p:spPr>
          <a:noFill/>
        </p:spPr>
        <p:txBody>
          <a:bodyPr/>
          <a:lstStyle/>
          <a:p>
            <a:fld id="{F43B35FD-5F5A-427B-932B-C7E7EE205F0D}" type="slidenum">
              <a:rPr lang="en-US" altLang="en-US" smtClean="0"/>
              <a:pPr/>
              <a:t>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r>
              <a:rPr lang="en-US" smtClean="0">
                <a:ea typeface="ＭＳ Ｐゴシック" pitchFamily="34" charset="-128"/>
              </a:rPr>
              <a:t>Bullet point #2: 1,703 uninsured children</a:t>
            </a:r>
          </a:p>
          <a:p>
            <a:r>
              <a:rPr lang="en-US" smtClean="0">
                <a:ea typeface="ＭＳ Ｐゴシック" pitchFamily="34" charset="-128"/>
              </a:rPr>
              <a:t>Bullet point #3: No raw number of children available for this group to calculate raw number of uninsured. </a:t>
            </a:r>
          </a:p>
          <a:p>
            <a:endParaRPr lang="en-US" smtClean="0">
              <a:ea typeface="ＭＳ Ｐゴシック" pitchFamily="34" charset="-128"/>
            </a:endParaRPr>
          </a:p>
        </p:txBody>
      </p:sp>
      <p:sp>
        <p:nvSpPr>
          <p:cNvPr id="30724" name="Slide Number Placeholder 3"/>
          <p:cNvSpPr>
            <a:spLocks noGrp="1"/>
          </p:cNvSpPr>
          <p:nvPr>
            <p:ph type="sldNum" sz="quarter" idx="5"/>
          </p:nvPr>
        </p:nvSpPr>
        <p:spPr>
          <a:noFill/>
        </p:spPr>
        <p:txBody>
          <a:bodyPr/>
          <a:lstStyle/>
          <a:p>
            <a:fld id="{47057E2A-58CB-4F82-B795-96AAB90AB7CC}" type="slidenum">
              <a:rPr lang="en-US" altLang="en-US" smtClean="0"/>
              <a:pPr/>
              <a:t>10</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en-US" smtClean="0">
                <a:ea typeface="ＭＳ Ｐゴシック" pitchFamily="34" charset="-128"/>
              </a:rPr>
              <a:t>Hispanic/Latino population is 22,967 adults and children, but these scattered across racial groups. </a:t>
            </a:r>
          </a:p>
        </p:txBody>
      </p:sp>
      <p:sp>
        <p:nvSpPr>
          <p:cNvPr id="27652" name="Slide Number Placeholder 3"/>
          <p:cNvSpPr>
            <a:spLocks noGrp="1"/>
          </p:cNvSpPr>
          <p:nvPr>
            <p:ph type="sldNum" sz="quarter" idx="5"/>
          </p:nvPr>
        </p:nvSpPr>
        <p:spPr>
          <a:noFill/>
        </p:spPr>
        <p:txBody>
          <a:bodyPr/>
          <a:lstStyle/>
          <a:p>
            <a:fld id="{82B3826D-D680-4058-897F-F1E898BE04AA}" type="slidenum">
              <a:rPr lang="en-US" altLang="en-US" smtClean="0"/>
              <a:pPr/>
              <a:t>14</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28676" name="Slide Number Placeholder 3"/>
          <p:cNvSpPr>
            <a:spLocks noGrp="1"/>
          </p:cNvSpPr>
          <p:nvPr>
            <p:ph type="sldNum" sz="quarter" idx="5"/>
          </p:nvPr>
        </p:nvSpPr>
        <p:spPr>
          <a:noFill/>
        </p:spPr>
        <p:txBody>
          <a:bodyPr/>
          <a:lstStyle/>
          <a:p>
            <a:fld id="{D750DC3F-C50D-47AE-875B-62486E6F588E}" type="slidenum">
              <a:rPr lang="en-US" altLang="en-US" smtClean="0"/>
              <a:pPr/>
              <a:t>15</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dirty="0" smtClean="0">
              <a:ea typeface="ＭＳ Ｐゴシック" pitchFamily="34" charset="-128"/>
            </a:endParaRPr>
          </a:p>
        </p:txBody>
      </p:sp>
      <p:sp>
        <p:nvSpPr>
          <p:cNvPr id="28676" name="Slide Number Placeholder 3"/>
          <p:cNvSpPr>
            <a:spLocks noGrp="1"/>
          </p:cNvSpPr>
          <p:nvPr>
            <p:ph type="sldNum" sz="quarter" idx="5"/>
          </p:nvPr>
        </p:nvSpPr>
        <p:spPr>
          <a:noFill/>
        </p:spPr>
        <p:txBody>
          <a:bodyPr/>
          <a:lstStyle/>
          <a:p>
            <a:fld id="{D750DC3F-C50D-47AE-875B-62486E6F588E}" type="slidenum">
              <a:rPr lang="en-US" altLang="en-US" smtClean="0"/>
              <a:pPr/>
              <a:t>17</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a:defRPr/>
            </a:pPr>
            <a:r>
              <a:rPr lang="en-US" sz="1200" dirty="0" smtClean="0"/>
              <a:t>- 48.9% had 1person in household, 2 &amp; 4 person households were another almost 30%</a:t>
            </a:r>
          </a:p>
          <a:p>
            <a:pPr>
              <a:buFontTx/>
              <a:buChar char="-"/>
            </a:pPr>
            <a:r>
              <a:rPr lang="en-US" baseline="0" dirty="0" smtClean="0">
                <a:ea typeface="ＭＳ Ｐゴシック" pitchFamily="34" charset="-128"/>
              </a:rPr>
              <a:t>Most in 27-50 age bracket (38%), then 22-26 bracket, then 19-21 bracket, then 51-59</a:t>
            </a:r>
          </a:p>
          <a:p>
            <a:pPr>
              <a:buFontTx/>
              <a:buChar char="-"/>
            </a:pPr>
            <a:r>
              <a:rPr lang="en-US" baseline="0" dirty="0" smtClean="0">
                <a:ea typeface="ＭＳ Ｐゴシック" pitchFamily="34" charset="-128"/>
              </a:rPr>
              <a:t>74% had no kids under 21 in home</a:t>
            </a:r>
          </a:p>
          <a:p>
            <a:pPr>
              <a:buFontTx/>
              <a:buChar char="-"/>
            </a:pPr>
            <a:r>
              <a:rPr lang="en-US" baseline="0" dirty="0" smtClean="0">
                <a:ea typeface="ＭＳ Ｐゴシック" pitchFamily="34" charset="-128"/>
              </a:rPr>
              <a:t>If kids in home, 74% of those kids have  health insurance </a:t>
            </a:r>
          </a:p>
          <a:p>
            <a:pPr>
              <a:buFontTx/>
              <a:buChar char="-"/>
            </a:pPr>
            <a:r>
              <a:rPr lang="en-US" baseline="0" dirty="0" smtClean="0">
                <a:ea typeface="ＭＳ Ｐゴシック" pitchFamily="34" charset="-128"/>
              </a:rPr>
              <a:t>62% White, 29.8% Latino, 1.6% Asian</a:t>
            </a:r>
          </a:p>
          <a:p>
            <a:pPr>
              <a:buFontTx/>
              <a:buChar char="-"/>
            </a:pPr>
            <a:r>
              <a:rPr lang="en-US" baseline="0" dirty="0" smtClean="0">
                <a:ea typeface="ＭＳ Ｐゴシック" pitchFamily="34" charset="-128"/>
              </a:rPr>
              <a:t>88.4% English speakers, 9.9% Spanish</a:t>
            </a:r>
          </a:p>
          <a:p>
            <a:pPr>
              <a:buFontTx/>
              <a:buChar char="-"/>
            </a:pPr>
            <a:r>
              <a:rPr lang="en-US" baseline="0" dirty="0" smtClean="0">
                <a:ea typeface="ＭＳ Ｐゴシック" pitchFamily="34" charset="-128"/>
              </a:rPr>
              <a:t>- 3.4% are Veterans</a:t>
            </a:r>
          </a:p>
          <a:p>
            <a:pPr>
              <a:buFontTx/>
              <a:buChar char="-"/>
            </a:pPr>
            <a:r>
              <a:rPr lang="en-US" sz="1200" dirty="0" smtClean="0"/>
              <a:t>only 18.9% of the employed are self-employed, 81.1% are not self-employed</a:t>
            </a:r>
          </a:p>
          <a:p>
            <a:pPr>
              <a:buFontTx/>
              <a:buChar char="-"/>
            </a:pPr>
            <a:r>
              <a:rPr lang="en-US" sz="1200" dirty="0" smtClean="0">
                <a:ea typeface="ＭＳ Ｐゴシック" pitchFamily="34" charset="-128"/>
              </a:rPr>
              <a:t>Sectors</a:t>
            </a:r>
            <a:r>
              <a:rPr lang="en-US" sz="1200" baseline="0" dirty="0" smtClean="0">
                <a:ea typeface="ＭＳ Ｐゴシック" pitchFamily="34" charset="-128"/>
              </a:rPr>
              <a:t> of employment: Restaurants/dining, hotel/hospitality, non-profit/social services, construction, tourism/sports/entertainment, student</a:t>
            </a:r>
          </a:p>
          <a:p>
            <a:pPr>
              <a:buFontTx/>
              <a:buChar char="-"/>
            </a:pPr>
            <a:r>
              <a:rPr lang="en-US" sz="1200" baseline="0" dirty="0" smtClean="0">
                <a:ea typeface="ＭＳ Ｐゴシック" pitchFamily="34" charset="-128"/>
              </a:rPr>
              <a:t>- 18 reported seasonal employment, only 1 indicated migratory employment</a:t>
            </a:r>
            <a:endParaRPr lang="en-US" dirty="0" smtClean="0">
              <a:ea typeface="ＭＳ Ｐゴシック" pitchFamily="34" charset="-128"/>
            </a:endParaRPr>
          </a:p>
        </p:txBody>
      </p:sp>
      <p:sp>
        <p:nvSpPr>
          <p:cNvPr id="29700" name="Slide Number Placeholder 3"/>
          <p:cNvSpPr>
            <a:spLocks noGrp="1"/>
          </p:cNvSpPr>
          <p:nvPr>
            <p:ph type="sldNum" sz="quarter" idx="5"/>
          </p:nvPr>
        </p:nvSpPr>
        <p:spPr>
          <a:noFill/>
        </p:spPr>
        <p:txBody>
          <a:bodyPr/>
          <a:lstStyle/>
          <a:p>
            <a:fld id="{FB341852-D0C1-4127-9E6E-5509A66B1FFC}" type="slidenum">
              <a:rPr lang="en-US" altLang="en-US" smtClean="0"/>
              <a:pPr/>
              <a:t>18</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D10816-6C5F-4CCC-B4F9-4C671D889C22}" type="slidenum">
              <a:rPr lang="en-US" altLang="en-US"/>
              <a:pPr>
                <a:defRPr/>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F33430-6378-4BEF-A3B0-1492B05F148D}" type="slidenum">
              <a:rPr lang="en-US" altLang="en-US"/>
              <a:pPr>
                <a:defRPr/>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DC730F-64D0-4C20-B47F-E794423B1D35}" type="slidenum">
              <a:rPr lang="en-US" altLang="en-US"/>
              <a:pPr>
                <a:defRPr/>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3"/>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5" name="Oval 4"/>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endParaRPr lang="en-US"/>
          </a:p>
        </p:txBody>
      </p:sp>
      <p:sp>
        <p:nvSpPr>
          <p:cNvPr id="7" name="Footer Placeholder 19"/>
          <p:cNvSpPr>
            <a:spLocks noGrp="1"/>
          </p:cNvSpPr>
          <p:nvPr>
            <p:ph type="ftr" sz="quarter" idx="11"/>
          </p:nvPr>
        </p:nvSpPr>
        <p:spPr/>
        <p:txBody>
          <a:bodyPr/>
          <a:lstStyle>
            <a:lvl1pPr>
              <a:defRPr/>
            </a:lvl1pPr>
            <a:extLst/>
          </a:lstStyle>
          <a:p>
            <a:pPr>
              <a:defRPr/>
            </a:pPr>
            <a:endParaRPr lang="en-US"/>
          </a:p>
        </p:txBody>
      </p:sp>
      <p:sp>
        <p:nvSpPr>
          <p:cNvPr id="8" name="Slide Number Placeholder 9"/>
          <p:cNvSpPr>
            <a:spLocks noGrp="1"/>
          </p:cNvSpPr>
          <p:nvPr>
            <p:ph type="sldNum" sz="quarter" idx="12"/>
          </p:nvPr>
        </p:nvSpPr>
        <p:spPr/>
        <p:txBody>
          <a:bodyPr/>
          <a:lstStyle>
            <a:lvl1pPr>
              <a:defRPr/>
            </a:lvl1pPr>
          </a:lstStyle>
          <a:p>
            <a:pPr>
              <a:defRPr/>
            </a:pPr>
            <a:fld id="{9C0DD36C-B136-4701-AE56-5A326B9D18C6}"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459387E1-1A30-420F-B92F-1EDC018D3671}"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Rectangle 4"/>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6" name="Oval 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7" name="Oval 6"/>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hangingPunct="1">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endParaRPr lang="en-US"/>
          </a:p>
        </p:txBody>
      </p:sp>
      <p:sp>
        <p:nvSpPr>
          <p:cNvPr id="9" name="Footer Placeholder 4"/>
          <p:cNvSpPr>
            <a:spLocks noGrp="1"/>
          </p:cNvSpPr>
          <p:nvPr>
            <p:ph type="ftr" sz="quarter" idx="11"/>
          </p:nvPr>
        </p:nvSpPr>
        <p:spPr/>
        <p:txBody>
          <a:bodyPr/>
          <a:lstStyle>
            <a:lvl1pPr>
              <a:defRPr/>
            </a:lvl1pPr>
            <a:extLst/>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pPr>
              <a:defRPr/>
            </a:pPr>
            <a:fld id="{E80EE35E-AD78-46AA-B6CB-13B3EC885623}" type="slidenum">
              <a:rPr lang="en-US" altLang="en-US"/>
              <a:pPr>
                <a:defRPr/>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C4C4D6A-9D7D-4C7C-B33D-60928ACA4855}" type="slidenum">
              <a:rPr lang="en-US" altLang="en-US"/>
              <a:pPr>
                <a:defRPr/>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FD22CAC9-3641-4F7C-9FB1-341D11335BEE}" type="slidenum">
              <a:rPr lang="en-US" altLang="en-US"/>
              <a:pPr>
                <a:defRPr/>
              </a:pPr>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82B017AE-B753-4638-ABDC-99CE89D69109}" type="slidenum">
              <a:rPr lang="en-US" altLang="en-US"/>
              <a:pPr>
                <a:defRPr/>
              </a:pPr>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3" name="Rectangle 2"/>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4" name="Date Placeholder 1"/>
          <p:cNvSpPr>
            <a:spLocks noGrp="1"/>
          </p:cNvSpPr>
          <p:nvPr>
            <p:ph type="dt" sz="half" idx="10"/>
          </p:nvPr>
        </p:nvSpPr>
        <p:spPr/>
        <p:txBody>
          <a:bodyPr/>
          <a:lstStyle>
            <a:lvl1pPr>
              <a:defRPr/>
            </a:lvl1pPr>
            <a:extLst/>
          </a:lstStyle>
          <a:p>
            <a:pPr>
              <a:defRPr/>
            </a:pPr>
            <a:endParaRPr lang="en-US"/>
          </a:p>
        </p:txBody>
      </p:sp>
      <p:sp>
        <p:nvSpPr>
          <p:cNvPr id="5" name="Footer Placeholder 2"/>
          <p:cNvSpPr>
            <a:spLocks noGrp="1"/>
          </p:cNvSpPr>
          <p:nvPr>
            <p:ph type="ftr" sz="quarter" idx="11"/>
          </p:nvPr>
        </p:nvSpPr>
        <p:spPr/>
        <p:txBody>
          <a:bodyPr/>
          <a:lstStyle>
            <a:lvl1pPr>
              <a:defRPr/>
            </a:lvl1pPr>
            <a:extLst/>
          </a:lstStyle>
          <a:p>
            <a:pPr>
              <a:defRPr/>
            </a:pPr>
            <a:endParaRPr lang="en-US"/>
          </a:p>
        </p:txBody>
      </p:sp>
      <p:sp>
        <p:nvSpPr>
          <p:cNvPr id="6" name="Slide Number Placeholder 3"/>
          <p:cNvSpPr>
            <a:spLocks noGrp="1"/>
          </p:cNvSpPr>
          <p:nvPr>
            <p:ph type="sldNum" sz="quarter" idx="12"/>
          </p:nvPr>
        </p:nvSpPr>
        <p:spPr/>
        <p:txBody>
          <a:bodyPr/>
          <a:lstStyle>
            <a:lvl1pPr>
              <a:defRPr/>
            </a:lvl1pPr>
          </a:lstStyle>
          <a:p>
            <a:pPr>
              <a:defRPr/>
            </a:pPr>
            <a:fld id="{E32DCECD-1831-4CC0-95A0-FA3C807A7F47}" type="slidenum">
              <a:rPr lang="en-US" altLang="en-US"/>
              <a:pPr>
                <a:defRPr/>
              </a:pPr>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C99B913-D4FC-4D74-BD77-C2A6F394BA8C}"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A4997C-2CF7-46EA-88C2-43A6B1CFEED7}" type="slidenum">
              <a:rPr lang="en-US" altLang="en-US"/>
              <a:pPr>
                <a:defRPr/>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eaLnBrk="1" hangingPunct="1">
              <a:lnSpc>
                <a:spcPts val="3000"/>
              </a:lnSpc>
              <a:spcBef>
                <a:spcPts val="600"/>
              </a:spcBef>
              <a:buClr>
                <a:schemeClr val="accent1"/>
              </a:buClr>
              <a:buSzPct val="80000"/>
              <a:buFont typeface="Wingdings 2"/>
              <a:buNone/>
              <a:defRPr/>
            </a:pPr>
            <a:endParaRPr lang="en-US" sz="3200">
              <a:latin typeface="+mn-lt"/>
              <a:ea typeface="+mn-ea"/>
            </a:endParaRPr>
          </a:p>
        </p:txBody>
      </p:sp>
      <p:sp>
        <p:nvSpPr>
          <p:cNvPr id="6" name="Flowchart: Process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7" name="Flowchart: Process 6"/>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endParaRPr lang="en-US"/>
          </a:p>
        </p:txBody>
      </p:sp>
      <p:sp>
        <p:nvSpPr>
          <p:cNvPr id="9" name="Footer Placeholder 5"/>
          <p:cNvSpPr>
            <a:spLocks noGrp="1"/>
          </p:cNvSpPr>
          <p:nvPr>
            <p:ph type="ftr" sz="quarter" idx="11"/>
          </p:nvPr>
        </p:nvSpPr>
        <p:spPr/>
        <p:txBody>
          <a:bodyPr/>
          <a:lstStyle>
            <a:lvl1pPr>
              <a:defRPr/>
            </a:lvl1pPr>
            <a:extLst/>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7F06CA55-6CFA-4E8E-B2AC-FEAA6F45403F}" type="slidenum">
              <a:rPr lang="en-US" altLang="en-US"/>
              <a:pPr>
                <a:defRPr/>
              </a:pPr>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5F9395A6-C0BF-4430-8127-EDC536CA3E7C}" type="slidenum">
              <a:rPr lang="en-US" altLang="en-US"/>
              <a:pPr>
                <a:defRPr/>
              </a:pPr>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801E0D7-B670-4C89-B37E-CB2D779E7ECC}" type="slidenum">
              <a:rPr lang="en-US" altLang="en-US"/>
              <a:pPr>
                <a:defRPr/>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73C6014-E6D6-4E14-BDD0-EF7AF23E2D95}" type="slidenum">
              <a:rPr lang="en-US" altLang="en-US"/>
              <a:pPr>
                <a:defRPr/>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C73AF8-8B8D-4DFC-A7AC-9F236EA2E198}" type="slidenum">
              <a:rPr lang="en-US" altLang="en-US"/>
              <a:pPr>
                <a:defRPr/>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323C672-1E75-4F32-BEC0-D5FA9A1A36FC}" type="slidenum">
              <a:rPr lang="en-US" altLang="en-US"/>
              <a:pPr>
                <a:defRPr/>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517019-55EF-4860-92A1-5F7B74417221}" type="slidenum">
              <a:rPr lang="en-US" altLang="en-US"/>
              <a:pPr>
                <a:defRPr/>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031E16F-1F07-4991-8AF0-8F5CA32D76A0}" type="slidenum">
              <a:rPr lang="en-US" altLang="en-US"/>
              <a:pPr>
                <a:defRPr/>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41C7C7-EE53-45CC-822D-882311B9D45E}" type="slidenum">
              <a:rPr lang="en-US" altLang="en-US"/>
              <a:pPr>
                <a:defRPr/>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E0D9A5-7990-4EBC-815D-7DA5C95C6713}" type="slidenum">
              <a:rPr lang="en-US" altLang="en-US"/>
              <a:pPr>
                <a:defRPr/>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128"/>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442C6367-D67E-4A11-BE35-2518B1DD7E8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2057"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latin typeface="Arial" charset="0"/>
                <a:ea typeface="ＭＳ Ｐゴシック" charset="-128"/>
              </a:defRPr>
            </a:lvl1pPr>
            <a:extLst/>
          </a:lstStyle>
          <a:p>
            <a:pPr>
              <a:defRPr/>
            </a:pPr>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latin typeface="Arial" charset="0"/>
                <a:ea typeface="ＭＳ Ｐゴシック" charset="-128"/>
              </a:defRPr>
            </a:lvl1pPr>
            <a:extLst/>
          </a:lstStyle>
          <a:p>
            <a:pPr>
              <a:defRPr/>
            </a:pPr>
            <a:endParaRPr lang="en-US"/>
          </a:p>
        </p:txBody>
      </p:sp>
      <p:sp>
        <p:nvSpPr>
          <p:cNvPr id="22" name="Slide Number Placeholder 21"/>
          <p:cNvSpPr>
            <a:spLocks noGrp="1"/>
          </p:cNvSpPr>
          <p:nvPr>
            <p:ph type="sldNum" sz="quarter" idx="4"/>
          </p:nvPr>
        </p:nvSpPr>
        <p:spPr>
          <a:xfrm>
            <a:off x="8613775" y="6305550"/>
            <a:ext cx="457200" cy="476250"/>
          </a:xfrm>
          <a:prstGeom prst="rect">
            <a:avLst/>
          </a:prstGeom>
        </p:spPr>
        <p:txBody>
          <a:bodyPr vert="horz" wrap="square" lIns="91440" tIns="45720" rIns="91440" bIns="45720" numCol="1" anchor="b" anchorCtr="0" compatLnSpc="1">
            <a:prstTxWarp prst="textNoShape">
              <a:avLst/>
            </a:prstTxWarp>
          </a:bodyPr>
          <a:lstStyle>
            <a:lvl1pPr algn="ctr" eaLnBrk="1" hangingPunct="1">
              <a:defRPr sz="1200">
                <a:solidFill>
                  <a:srgbClr val="B5A788"/>
                </a:solidFill>
              </a:defRPr>
            </a:lvl1pPr>
          </a:lstStyle>
          <a:p>
            <a:pPr>
              <a:defRPr/>
            </a:pPr>
            <a:fld id="{6B8770BD-6A1C-412C-AD11-E91CB131E20B}" type="slidenum">
              <a:rPr lang="en-US" altLang="en-US"/>
              <a:pPr>
                <a:defRPr/>
              </a:pPr>
              <a:t>‹#›</a:t>
            </a:fld>
            <a:endParaRPr lang="en-US" altLang="en-US"/>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spTree>
  </p:cSld>
  <p:clrMap bg1="lt1" tx1="dk1" bg2="lt2" tx2="dk2" accent1="accent1" accent2="accent2" accent3="accent3" accent4="accent4" accent5="accent5" accent6="accent6" hlink="hlink" folHlink="folHlink"/>
  <p:sldLayoutIdLst>
    <p:sldLayoutId id="2147484126" r:id="rId1"/>
    <p:sldLayoutId id="2147484121" r:id="rId2"/>
    <p:sldLayoutId id="2147484127" r:id="rId3"/>
    <p:sldLayoutId id="2147484122" r:id="rId4"/>
    <p:sldLayoutId id="2147484128" r:id="rId5"/>
    <p:sldLayoutId id="2147484123" r:id="rId6"/>
    <p:sldLayoutId id="2147484129" r:id="rId7"/>
    <p:sldLayoutId id="2147484130" r:id="rId8"/>
    <p:sldLayoutId id="2147484131" r:id="rId9"/>
    <p:sldLayoutId id="2147484124" r:id="rId10"/>
    <p:sldLayoutId id="2147484125" r:id="rId11"/>
  </p:sldLayoutIdLst>
  <p:hf hdr="0" ftr="0" dt="0"/>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edcchc.org/" TargetMode="External"/><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bartonhealth.org/" TargetMode="External"/><Relationship Id="rId11" Type="http://schemas.openxmlformats.org/officeDocument/2006/relationships/image" Target="../media/image8.jpeg"/><Relationship Id="rId5" Type="http://schemas.openxmlformats.org/officeDocument/2006/relationships/image" Target="../media/image5.png"/><Relationship Id="rId10" Type="http://schemas.openxmlformats.org/officeDocument/2006/relationships/hyperlink" Target="https://www.marshallmedical.org/" TargetMode="External"/><Relationship Id="rId4" Type="http://schemas.openxmlformats.org/officeDocument/2006/relationships/image" Target="../media/image4.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hyperlink" Target="http://www.welldorado.org/modules.php?op=modload&amp;name=NS-Indicator&amp;file=index"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http://www.welldorado.org/modules.php?op=modload&amp;name=NS-Indicator&amp;file=index&amp;breakout=all"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chart" Target="../charts/chart4.xml"/><Relationship Id="rId4" Type="http://schemas.openxmlformats.org/officeDocument/2006/relationships/chart" Target="../charts/char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hyperlink" Target="mailto:mranilong@gmail.com"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www.welldorado.org/modules.php?op=modload&amp;name=NS-Indicator&amp;file=index"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chart" Target="../charts/chart2.xml"/><Relationship Id="rId5" Type="http://schemas.openxmlformats.org/officeDocument/2006/relationships/image" Target="../media/image9.png"/><Relationship Id="rId4" Type="http://schemas.openxmlformats.org/officeDocument/2006/relationships/hyperlink" Target="http://www.welldorado.org/modules.php?op=modload&amp;name=NS-Indicator&amp;file=index&amp;breakout=al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hyperlink" Target="http://www.welldorado.org/modules.php?op=modload&amp;name=NS-Indicator&amp;file=index"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hyperlink" Target="http://www.welldorado.org/modules.php?op=modload&amp;name=NS-Indicator&amp;file=index&amp;breakout=al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p:nvPr>
        </p:nvSpPr>
        <p:spPr>
          <a:xfrm>
            <a:off x="381000" y="1066800"/>
            <a:ext cx="8402638" cy="2819400"/>
          </a:xfrm>
        </p:spPr>
        <p:txBody>
          <a:bodyPr/>
          <a:lstStyle/>
          <a:p>
            <a:pPr eaLnBrk="1" hangingPunct="1">
              <a:spcBef>
                <a:spcPct val="40000"/>
              </a:spcBef>
              <a:spcAft>
                <a:spcPct val="40000"/>
              </a:spcAft>
            </a:pPr>
            <a:r>
              <a:rPr lang="en-US" sz="4000" dirty="0" smtClean="0">
                <a:solidFill>
                  <a:srgbClr val="374B69"/>
                </a:solidFill>
                <a:latin typeface="Century Gothic" pitchFamily="34" charset="0"/>
                <a:cs typeface="Arial" charset="0"/>
              </a:rPr>
              <a:t/>
            </a:r>
            <a:br>
              <a:rPr lang="en-US" sz="4000" dirty="0" smtClean="0">
                <a:solidFill>
                  <a:srgbClr val="374B69"/>
                </a:solidFill>
                <a:latin typeface="Century Gothic" pitchFamily="34" charset="0"/>
                <a:cs typeface="Arial" charset="0"/>
              </a:rPr>
            </a:br>
            <a:r>
              <a:rPr lang="en-US" sz="4000" dirty="0" smtClean="0">
                <a:solidFill>
                  <a:srgbClr val="374B69"/>
                </a:solidFill>
                <a:latin typeface="Century Gothic" pitchFamily="34" charset="0"/>
                <a:cs typeface="Arial" charset="0"/>
              </a:rPr>
              <a:t>ACCEL</a:t>
            </a:r>
            <a:r>
              <a:rPr lang="en-US" sz="2800" dirty="0" smtClean="0">
                <a:solidFill>
                  <a:srgbClr val="374B69"/>
                </a:solidFill>
                <a:latin typeface="Century Gothic" pitchFamily="34" charset="0"/>
                <a:cs typeface="Arial" charset="0"/>
              </a:rPr>
              <a:t> </a:t>
            </a:r>
            <a:r>
              <a:rPr lang="en-US" sz="4000" dirty="0" smtClean="0">
                <a:solidFill>
                  <a:srgbClr val="374B69"/>
                </a:solidFill>
                <a:latin typeface="Century Gothic" pitchFamily="34" charset="0"/>
                <a:cs typeface="Arial" charset="0"/>
              </a:rPr>
              <a:t/>
            </a:r>
            <a:br>
              <a:rPr lang="en-US" sz="4000" dirty="0" smtClean="0">
                <a:solidFill>
                  <a:srgbClr val="374B69"/>
                </a:solidFill>
                <a:latin typeface="Century Gothic" pitchFamily="34" charset="0"/>
                <a:cs typeface="Arial" charset="0"/>
              </a:rPr>
            </a:br>
            <a:r>
              <a:rPr lang="en-US" sz="1200" dirty="0" smtClean="0">
                <a:solidFill>
                  <a:srgbClr val="374B69"/>
                </a:solidFill>
                <a:latin typeface="Century Gothic" pitchFamily="34" charset="0"/>
                <a:cs typeface="Arial" charset="0"/>
              </a:rPr>
              <a:t/>
            </a:r>
            <a:br>
              <a:rPr lang="en-US" sz="1200" dirty="0" smtClean="0">
                <a:solidFill>
                  <a:srgbClr val="374B69"/>
                </a:solidFill>
                <a:latin typeface="Century Gothic" pitchFamily="34" charset="0"/>
                <a:cs typeface="Arial" charset="0"/>
              </a:rPr>
            </a:br>
            <a:r>
              <a:rPr lang="en-US" sz="1200" dirty="0" smtClean="0">
                <a:solidFill>
                  <a:srgbClr val="374B69"/>
                </a:solidFill>
                <a:latin typeface="Century Gothic" pitchFamily="34" charset="0"/>
                <a:cs typeface="Arial" charset="0"/>
              </a:rPr>
              <a:t> </a:t>
            </a:r>
            <a:r>
              <a:rPr lang="en-US" sz="3600" b="1" dirty="0" smtClean="0">
                <a:solidFill>
                  <a:srgbClr val="374B69"/>
                </a:solidFill>
                <a:latin typeface="Century Gothic" pitchFamily="34" charset="0"/>
                <a:cs typeface="Arial" charset="0"/>
              </a:rPr>
              <a:t>Working Towards Comprehensive Coverage Programs for the Remaining Uninsured</a:t>
            </a:r>
            <a:r>
              <a:rPr lang="en-US" sz="3600" b="1" dirty="0" smtClean="0">
                <a:solidFill>
                  <a:srgbClr val="374B69"/>
                </a:solidFill>
                <a:latin typeface="Century Gothic" pitchFamily="34" charset="0"/>
                <a:cs typeface="Arial" charset="0"/>
              </a:rPr>
              <a:t> </a:t>
            </a:r>
            <a:endParaRPr lang="en-US" sz="2800" dirty="0" smtClean="0"/>
          </a:p>
        </p:txBody>
      </p:sp>
      <p:sp>
        <p:nvSpPr>
          <p:cNvPr id="2055" name="Rectangle 10"/>
          <p:cNvSpPr>
            <a:spLocks noGrp="1" noChangeArrowheads="1"/>
          </p:cNvSpPr>
          <p:nvPr>
            <p:ph type="subTitle" idx="1"/>
          </p:nvPr>
        </p:nvSpPr>
        <p:spPr>
          <a:xfrm>
            <a:off x="1371600" y="4343400"/>
            <a:ext cx="6400800" cy="685800"/>
          </a:xfrm>
        </p:spPr>
        <p:txBody>
          <a:bodyPr rtlCol="0">
            <a:noAutofit/>
          </a:bodyPr>
          <a:lstStyle/>
          <a:p>
            <a:pPr eaLnBrk="1" fontAlgn="auto" hangingPunct="1">
              <a:spcAft>
                <a:spcPts val="0"/>
              </a:spcAft>
              <a:buFont typeface="Arial" panose="020B0604020202020204" pitchFamily="34" charset="0"/>
              <a:buNone/>
              <a:defRPr/>
            </a:pPr>
            <a:r>
              <a:rPr lang="en-US" sz="1200" dirty="0" smtClean="0"/>
              <a:t>A grant project made possible through the generous funding of the </a:t>
            </a:r>
          </a:p>
          <a:p>
            <a:pPr eaLnBrk="1" fontAlgn="auto" hangingPunct="1">
              <a:spcAft>
                <a:spcPts val="0"/>
              </a:spcAft>
              <a:buFont typeface="Arial" panose="020B0604020202020204" pitchFamily="34" charset="0"/>
              <a:buNone/>
              <a:defRPr/>
            </a:pPr>
            <a:r>
              <a:rPr lang="en-US" sz="1400" dirty="0" smtClean="0"/>
              <a:t>Blue Shield of California Foundation</a:t>
            </a:r>
          </a:p>
          <a:p>
            <a:pPr eaLnBrk="1" fontAlgn="auto" hangingPunct="1">
              <a:spcAft>
                <a:spcPts val="0"/>
              </a:spcAft>
              <a:buFont typeface="Arial" panose="020B0604020202020204" pitchFamily="34" charset="0"/>
              <a:buNone/>
              <a:defRPr/>
            </a:pPr>
            <a:r>
              <a:rPr lang="en-US" sz="1200" dirty="0" smtClean="0"/>
              <a:t>October 2015 – October 2016</a:t>
            </a:r>
            <a:endParaRPr lang="en-US" sz="1200" dirty="0" smtClean="0"/>
          </a:p>
        </p:txBody>
      </p:sp>
      <p:sp>
        <p:nvSpPr>
          <p:cNvPr id="9220" name="Line 4"/>
          <p:cNvSpPr>
            <a:spLocks noChangeShapeType="1"/>
          </p:cNvSpPr>
          <p:nvPr/>
        </p:nvSpPr>
        <p:spPr bwMode="auto">
          <a:xfrm>
            <a:off x="457200" y="4038600"/>
            <a:ext cx="8153400" cy="0"/>
          </a:xfrm>
          <a:prstGeom prst="line">
            <a:avLst/>
          </a:prstGeom>
          <a:noFill/>
          <a:ln w="38100">
            <a:solidFill>
              <a:srgbClr val="008080"/>
            </a:solidFill>
            <a:round/>
            <a:headEnd/>
            <a:tailEnd/>
          </a:ln>
        </p:spPr>
        <p:txBody>
          <a:bodyPr/>
          <a:lstStyle/>
          <a:p>
            <a:endParaRPr lang="en-US"/>
          </a:p>
        </p:txBody>
      </p:sp>
      <p:sp>
        <p:nvSpPr>
          <p:cNvPr id="9221" name="Rectangle 5"/>
          <p:cNvSpPr>
            <a:spLocks noChangeArrowheads="1"/>
          </p:cNvSpPr>
          <p:nvPr/>
        </p:nvSpPr>
        <p:spPr bwMode="auto">
          <a:xfrm>
            <a:off x="6705600" y="1514475"/>
            <a:ext cx="184150" cy="457200"/>
          </a:xfrm>
          <a:prstGeom prst="rect">
            <a:avLst/>
          </a:prstGeom>
          <a:noFill/>
          <a:ln w="9525">
            <a:noFill/>
            <a:miter lim="800000"/>
            <a:headEnd/>
            <a:tailEnd/>
          </a:ln>
        </p:spPr>
        <p:txBody>
          <a:bodyPr wrap="none">
            <a:spAutoFit/>
          </a:bodyPr>
          <a:lstStyle/>
          <a:p>
            <a:endParaRPr lang="en-US" altLang="en-US"/>
          </a:p>
        </p:txBody>
      </p:sp>
      <p:sp>
        <p:nvSpPr>
          <p:cNvPr id="9222" name="Rectangle 6"/>
          <p:cNvSpPr>
            <a:spLocks noChangeArrowheads="1"/>
          </p:cNvSpPr>
          <p:nvPr/>
        </p:nvSpPr>
        <p:spPr bwMode="auto">
          <a:xfrm>
            <a:off x="7065963" y="2538413"/>
            <a:ext cx="184150" cy="822325"/>
          </a:xfrm>
          <a:prstGeom prst="rect">
            <a:avLst/>
          </a:prstGeom>
          <a:noFill/>
          <a:ln w="9525">
            <a:noFill/>
            <a:miter lim="800000"/>
            <a:headEnd/>
            <a:tailEnd/>
          </a:ln>
        </p:spPr>
        <p:txBody>
          <a:bodyPr wrap="none">
            <a:spAutoFit/>
          </a:bodyPr>
          <a:lstStyle/>
          <a:p>
            <a:endParaRPr lang="en-US" altLang="en-US"/>
          </a:p>
          <a:p>
            <a:endParaRPr lang="en-US" altLang="en-US"/>
          </a:p>
        </p:txBody>
      </p:sp>
      <p:sp>
        <p:nvSpPr>
          <p:cNvPr id="9223" name="Rectangle 7"/>
          <p:cNvSpPr>
            <a:spLocks noChangeArrowheads="1"/>
          </p:cNvSpPr>
          <p:nvPr/>
        </p:nvSpPr>
        <p:spPr bwMode="auto">
          <a:xfrm>
            <a:off x="6992938" y="1211263"/>
            <a:ext cx="184150" cy="457200"/>
          </a:xfrm>
          <a:prstGeom prst="rect">
            <a:avLst/>
          </a:prstGeom>
          <a:noFill/>
          <a:ln w="9525">
            <a:noFill/>
            <a:miter lim="800000"/>
            <a:headEnd/>
            <a:tailEnd/>
          </a:ln>
        </p:spPr>
        <p:txBody>
          <a:bodyPr wrap="none">
            <a:spAutoFit/>
          </a:bodyPr>
          <a:lstStyle/>
          <a:p>
            <a:endParaRPr lang="en-US" altLang="en-US"/>
          </a:p>
        </p:txBody>
      </p:sp>
      <p:pic>
        <p:nvPicPr>
          <p:cNvPr id="9224" name="Picture 15"/>
          <p:cNvPicPr>
            <a:picLocks noChangeAspect="1" noChangeArrowheads="1"/>
          </p:cNvPicPr>
          <p:nvPr/>
        </p:nvPicPr>
        <p:blipFill>
          <a:blip r:embed="rId3"/>
          <a:srcRect/>
          <a:stretch>
            <a:fillRect/>
          </a:stretch>
        </p:blipFill>
        <p:spPr bwMode="auto">
          <a:xfrm>
            <a:off x="4953000" y="5257800"/>
            <a:ext cx="1009650" cy="971550"/>
          </a:xfrm>
          <a:prstGeom prst="rect">
            <a:avLst/>
          </a:prstGeom>
          <a:noFill/>
          <a:ln w="9525">
            <a:noFill/>
            <a:miter lim="800000"/>
            <a:headEnd/>
            <a:tailEnd/>
          </a:ln>
        </p:spPr>
      </p:pic>
      <p:pic>
        <p:nvPicPr>
          <p:cNvPr id="9225" name="Picture 16"/>
          <p:cNvPicPr>
            <a:picLocks noChangeAspect="1" noChangeArrowheads="1"/>
          </p:cNvPicPr>
          <p:nvPr/>
        </p:nvPicPr>
        <p:blipFill>
          <a:blip r:embed="rId4"/>
          <a:srcRect t="14545" b="41818"/>
          <a:stretch>
            <a:fillRect/>
          </a:stretch>
        </p:blipFill>
        <p:spPr bwMode="auto">
          <a:xfrm>
            <a:off x="7696200" y="5105400"/>
            <a:ext cx="1214438" cy="685800"/>
          </a:xfrm>
          <a:prstGeom prst="rect">
            <a:avLst/>
          </a:prstGeom>
          <a:noFill/>
          <a:ln w="9525">
            <a:noFill/>
            <a:miter lim="800000"/>
            <a:headEnd/>
            <a:tailEnd/>
          </a:ln>
        </p:spPr>
      </p:pic>
      <p:pic>
        <p:nvPicPr>
          <p:cNvPr id="9226" name="Picture 17" descr="SS%20new%20Logo1"/>
          <p:cNvPicPr>
            <a:picLocks noChangeAspect="1" noChangeArrowheads="1"/>
          </p:cNvPicPr>
          <p:nvPr/>
        </p:nvPicPr>
        <p:blipFill>
          <a:blip r:embed="rId5"/>
          <a:srcRect/>
          <a:stretch>
            <a:fillRect/>
          </a:stretch>
        </p:blipFill>
        <p:spPr bwMode="auto">
          <a:xfrm>
            <a:off x="381000" y="5181600"/>
            <a:ext cx="1066800" cy="854075"/>
          </a:xfrm>
          <a:prstGeom prst="rect">
            <a:avLst/>
          </a:prstGeom>
          <a:noFill/>
          <a:ln w="9525">
            <a:noFill/>
            <a:miter lim="800000"/>
            <a:headEnd/>
            <a:tailEnd/>
          </a:ln>
        </p:spPr>
      </p:pic>
      <p:pic>
        <p:nvPicPr>
          <p:cNvPr id="9227" name="Picture 19" descr="Barton Health Logo">
            <a:hlinkClick r:id="rId6"/>
          </p:cNvPr>
          <p:cNvPicPr>
            <a:picLocks noChangeAspect="1" noChangeArrowheads="1"/>
          </p:cNvPicPr>
          <p:nvPr/>
        </p:nvPicPr>
        <p:blipFill>
          <a:blip r:embed="rId7"/>
          <a:srcRect l="9195" t="13792" r="8046"/>
          <a:stretch>
            <a:fillRect/>
          </a:stretch>
        </p:blipFill>
        <p:spPr bwMode="auto">
          <a:xfrm>
            <a:off x="1676400" y="5257800"/>
            <a:ext cx="1371600" cy="952500"/>
          </a:xfrm>
          <a:prstGeom prst="rect">
            <a:avLst/>
          </a:prstGeom>
          <a:noFill/>
          <a:ln w="9525">
            <a:noFill/>
            <a:miter lim="800000"/>
            <a:headEnd/>
            <a:tailEnd/>
          </a:ln>
        </p:spPr>
      </p:pic>
      <p:pic>
        <p:nvPicPr>
          <p:cNvPr id="9228" name="Picture 21" descr="http://edcchc.org/img/site/logo.jpg">
            <a:hlinkClick r:id="rId8"/>
          </p:cNvPr>
          <p:cNvPicPr>
            <a:picLocks noChangeAspect="1" noChangeArrowheads="1"/>
          </p:cNvPicPr>
          <p:nvPr/>
        </p:nvPicPr>
        <p:blipFill>
          <a:blip r:embed="rId9"/>
          <a:srcRect b="31139"/>
          <a:stretch>
            <a:fillRect/>
          </a:stretch>
        </p:blipFill>
        <p:spPr bwMode="auto">
          <a:xfrm>
            <a:off x="3048000" y="5410200"/>
            <a:ext cx="1649413" cy="533400"/>
          </a:xfrm>
          <a:prstGeom prst="rect">
            <a:avLst/>
          </a:prstGeom>
          <a:noFill/>
          <a:ln w="9525">
            <a:noFill/>
            <a:miter lim="800000"/>
            <a:headEnd/>
            <a:tailEnd/>
          </a:ln>
        </p:spPr>
      </p:pic>
      <p:pic>
        <p:nvPicPr>
          <p:cNvPr id="9229" name="Picture 23" descr="logo">
            <a:hlinkClick r:id="rId10"/>
          </p:cNvPr>
          <p:cNvPicPr>
            <a:picLocks noChangeAspect="1" noChangeArrowheads="1"/>
          </p:cNvPicPr>
          <p:nvPr/>
        </p:nvPicPr>
        <p:blipFill>
          <a:blip r:embed="rId11"/>
          <a:srcRect/>
          <a:stretch>
            <a:fillRect/>
          </a:stretch>
        </p:blipFill>
        <p:spPr bwMode="auto">
          <a:xfrm>
            <a:off x="6096000" y="5486400"/>
            <a:ext cx="1428750" cy="361950"/>
          </a:xfrm>
          <a:prstGeom prst="rect">
            <a:avLst/>
          </a:prstGeom>
          <a:noFill/>
          <a:ln w="9525">
            <a:noFill/>
            <a:miter lim="800000"/>
            <a:headEnd/>
            <a:tailEnd/>
          </a:ln>
        </p:spPr>
      </p:pic>
      <p:pic>
        <p:nvPicPr>
          <p:cNvPr id="9230" name="Picture 38"/>
          <p:cNvPicPr>
            <a:picLocks noChangeAspect="1" noChangeArrowheads="1"/>
          </p:cNvPicPr>
          <p:nvPr/>
        </p:nvPicPr>
        <p:blipFill>
          <a:blip r:embed="rId12"/>
          <a:srcRect/>
          <a:stretch>
            <a:fillRect/>
          </a:stretch>
        </p:blipFill>
        <p:spPr bwMode="auto">
          <a:xfrm>
            <a:off x="7467600" y="228600"/>
            <a:ext cx="1295400" cy="519113"/>
          </a:xfrm>
          <a:prstGeom prst="rect">
            <a:avLst/>
          </a:prstGeom>
          <a:noFill/>
          <a:ln w="9525">
            <a:noFill/>
            <a:miter lim="800000"/>
            <a:headEnd/>
            <a:tailEnd/>
          </a:ln>
        </p:spPr>
      </p:pic>
      <p:sp>
        <p:nvSpPr>
          <p:cNvPr id="15" name="Rectangle 10"/>
          <p:cNvSpPr txBox="1">
            <a:spLocks noChangeArrowheads="1"/>
          </p:cNvSpPr>
          <p:nvPr/>
        </p:nvSpPr>
        <p:spPr bwMode="auto">
          <a:xfrm>
            <a:off x="1600200" y="4191000"/>
            <a:ext cx="6400800" cy="762000"/>
          </a:xfrm>
          <a:prstGeom prst="rect">
            <a:avLst/>
          </a:prstGeom>
          <a:noFill/>
          <a:ln w="9525">
            <a:noFill/>
            <a:miter lim="800000"/>
            <a:headEnd/>
            <a:tailEnd/>
          </a:ln>
        </p:spPr>
        <p:txBody>
          <a:bodyPr/>
          <a:lstStyle/>
          <a:p>
            <a:pPr algn="ctr" eaLnBrk="1" hangingPunct="1">
              <a:spcBef>
                <a:spcPct val="20000"/>
              </a:spcBef>
              <a:defRPr/>
            </a:pPr>
            <a:endParaRPr lang="en-US" sz="1400" kern="0" dirty="0">
              <a:latin typeface="+mn-lt"/>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7086600" cy="685800"/>
          </a:xfrm>
        </p:spPr>
        <p:txBody>
          <a:bodyPr>
            <a:noAutofit/>
          </a:bodyPr>
          <a:lstStyle/>
          <a:p>
            <a:pPr algn="ctr">
              <a:defRPr/>
            </a:pPr>
            <a:r>
              <a:rPr lang="en-US" sz="2800" dirty="0" smtClean="0">
                <a:solidFill>
                  <a:schemeClr val="tx2">
                    <a:satMod val="130000"/>
                  </a:schemeClr>
                </a:solidFill>
              </a:rPr>
              <a:t>III. Review </a:t>
            </a:r>
            <a:r>
              <a:rPr lang="en-US" sz="2800" dirty="0" smtClean="0">
                <a:solidFill>
                  <a:schemeClr val="tx2">
                    <a:satMod val="130000"/>
                  </a:schemeClr>
                </a:solidFill>
              </a:rPr>
              <a:t>of Data: </a:t>
            </a:r>
            <a:r>
              <a:rPr lang="en-US" sz="2800" dirty="0" smtClean="0">
                <a:solidFill>
                  <a:schemeClr val="tx2">
                    <a:satMod val="130000"/>
                  </a:schemeClr>
                </a:solidFill>
              </a:rPr>
              <a:t/>
            </a:r>
            <a:br>
              <a:rPr lang="en-US" sz="2800" dirty="0" smtClean="0">
                <a:solidFill>
                  <a:schemeClr val="tx2">
                    <a:satMod val="130000"/>
                  </a:schemeClr>
                </a:solidFill>
              </a:rPr>
            </a:br>
            <a:r>
              <a:rPr lang="en-US" sz="2800" dirty="0" smtClean="0">
                <a:solidFill>
                  <a:schemeClr val="tx2">
                    <a:satMod val="130000"/>
                  </a:schemeClr>
                </a:solidFill>
              </a:rPr>
              <a:t>Points </a:t>
            </a:r>
            <a:r>
              <a:rPr lang="en-US" sz="2800" dirty="0" smtClean="0">
                <a:solidFill>
                  <a:schemeClr val="tx2">
                    <a:satMod val="130000"/>
                  </a:schemeClr>
                </a:solidFill>
              </a:rPr>
              <a:t>to Consider- </a:t>
            </a:r>
            <a:r>
              <a:rPr lang="en-US" sz="2800" dirty="0" smtClean="0">
                <a:solidFill>
                  <a:schemeClr val="tx2">
                    <a:satMod val="130000"/>
                  </a:schemeClr>
                </a:solidFill>
              </a:rPr>
              <a:t>Children</a:t>
            </a:r>
            <a:endParaRPr lang="en-US" sz="2800" dirty="0"/>
          </a:p>
        </p:txBody>
      </p:sp>
      <p:sp>
        <p:nvSpPr>
          <p:cNvPr id="18435" name="Content Placeholder 2"/>
          <p:cNvSpPr>
            <a:spLocks noGrp="1"/>
          </p:cNvSpPr>
          <p:nvPr>
            <p:ph idx="1"/>
          </p:nvPr>
        </p:nvSpPr>
        <p:spPr>
          <a:xfrm>
            <a:off x="1143000" y="1676400"/>
            <a:ext cx="7499350" cy="4953000"/>
          </a:xfrm>
        </p:spPr>
        <p:txBody>
          <a:bodyPr/>
          <a:lstStyle/>
          <a:p>
            <a:pPr>
              <a:buNone/>
            </a:pPr>
            <a:endParaRPr lang="en-US" sz="2800" dirty="0" smtClean="0"/>
          </a:p>
          <a:p>
            <a:r>
              <a:rPr lang="en-US" sz="2800" dirty="0" smtClean="0"/>
              <a:t>2015 </a:t>
            </a:r>
            <a:r>
              <a:rPr lang="en-US" sz="2800" dirty="0" smtClean="0"/>
              <a:t>population under 18 years old: 37,859</a:t>
            </a:r>
          </a:p>
          <a:p>
            <a:r>
              <a:rPr lang="en-US" sz="2800" dirty="0" smtClean="0"/>
              <a:t>95.5% of children (overall) have health insurance</a:t>
            </a:r>
          </a:p>
          <a:p>
            <a:r>
              <a:rPr lang="en-US" sz="2800" dirty="0" smtClean="0"/>
              <a:t>96.8% of Hispanic/Latino children have health insurance</a:t>
            </a:r>
          </a:p>
          <a:p>
            <a:r>
              <a:rPr lang="en-US" sz="2800" dirty="0" smtClean="0"/>
              <a:t>94.3% of white, non-Hispanic children have </a:t>
            </a:r>
            <a:r>
              <a:rPr lang="en-US" sz="2800" dirty="0" smtClean="0"/>
              <a:t>insurance</a:t>
            </a:r>
          </a:p>
          <a:p>
            <a:pPr>
              <a:buNone/>
            </a:pPr>
            <a:endParaRPr lang="en-US" sz="2800" dirty="0" smtClean="0"/>
          </a:p>
          <a:p>
            <a:pPr>
              <a:buFont typeface="Wingdings 2" pitchFamily="18" charset="2"/>
              <a:buNone/>
            </a:pPr>
            <a:r>
              <a:rPr lang="en-US" sz="1000" dirty="0" smtClean="0"/>
              <a:t>Source:  Healthy Communities Institute. Demographic, Community and Disparities Dashboards.  WellDorado.com. Retrieved 12/1/15. Retrieved from </a:t>
            </a:r>
            <a:r>
              <a:rPr lang="en-US" sz="1000" dirty="0" smtClean="0">
                <a:hlinkClick r:id="rId3"/>
              </a:rPr>
              <a:t>http://www.welldorado.org/modules.php?op=modload&amp;name=NS-Indicator&amp;file=index</a:t>
            </a:r>
            <a:r>
              <a:rPr lang="en-US" sz="1000" dirty="0" smtClean="0"/>
              <a:t> , </a:t>
            </a:r>
            <a:r>
              <a:rPr lang="en-US" sz="1000" dirty="0" smtClean="0">
                <a:hlinkClick r:id="rId4"/>
              </a:rPr>
              <a:t>http://www.welldorado.org/modules.php?op=modload&amp;name=NS-Indicator&amp;file=index&amp;breakout=all</a:t>
            </a:r>
            <a:r>
              <a:rPr lang="en-US" sz="1000" dirty="0" smtClean="0"/>
              <a:t>, and http://www.welldorado.org/index.php?module=DemographicData&amp;func=ddview&amp;varset=1</a:t>
            </a:r>
          </a:p>
        </p:txBody>
      </p:sp>
      <p:sp>
        <p:nvSpPr>
          <p:cNvPr id="18436" name="Slide Number Placeholder 3"/>
          <p:cNvSpPr>
            <a:spLocks noGrp="1"/>
          </p:cNvSpPr>
          <p:nvPr>
            <p:ph type="sldNum" sz="quarter" idx="12"/>
          </p:nvPr>
        </p:nvSpPr>
        <p:spPr bwMode="auto">
          <a:noFill/>
          <a:ln>
            <a:miter lim="800000"/>
            <a:headEnd/>
            <a:tailEnd/>
          </a:ln>
        </p:spPr>
        <p:txBody>
          <a:bodyPr/>
          <a:lstStyle/>
          <a:p>
            <a:fld id="{9980329B-B353-4CB2-8BDB-3EC274352933}" type="slidenum">
              <a:rPr lang="en-US" altLang="en-US" smtClean="0"/>
              <a:pPr/>
              <a:t>10</a:t>
            </a:fld>
            <a:endParaRPr lang="en-US" altLang="en-US" smtClean="0"/>
          </a:p>
        </p:txBody>
      </p:sp>
      <p:sp>
        <p:nvSpPr>
          <p:cNvPr id="18437" name="Line 4"/>
          <p:cNvSpPr>
            <a:spLocks noChangeShapeType="1"/>
          </p:cNvSpPr>
          <p:nvPr/>
        </p:nvSpPr>
        <p:spPr bwMode="auto">
          <a:xfrm>
            <a:off x="685800" y="1600200"/>
            <a:ext cx="8153400" cy="0"/>
          </a:xfrm>
          <a:prstGeom prst="line">
            <a:avLst/>
          </a:prstGeom>
          <a:noFill/>
          <a:ln w="38100">
            <a:solidFill>
              <a:srgbClr val="008080"/>
            </a:solidFill>
            <a:round/>
            <a:headEnd/>
            <a:tailEnd/>
          </a:ln>
        </p:spPr>
        <p:txBody>
          <a:bodyPr/>
          <a:lstStyle/>
          <a:p>
            <a:endParaRPr lang="en-US"/>
          </a:p>
        </p:txBody>
      </p:sp>
      <p:pic>
        <p:nvPicPr>
          <p:cNvPr id="18438" name="Picture 38"/>
          <p:cNvPicPr>
            <a:picLocks noChangeAspect="1" noChangeArrowheads="1"/>
          </p:cNvPicPr>
          <p:nvPr/>
        </p:nvPicPr>
        <p:blipFill>
          <a:blip r:embed="rId5"/>
          <a:srcRect/>
          <a:stretch>
            <a:fillRect/>
          </a:stretch>
        </p:blipFill>
        <p:spPr bwMode="auto">
          <a:xfrm>
            <a:off x="7467600" y="228600"/>
            <a:ext cx="1295400" cy="5191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499350" cy="960438"/>
          </a:xfrm>
        </p:spPr>
        <p:txBody>
          <a:bodyPr>
            <a:normAutofit fontScale="90000"/>
          </a:bodyPr>
          <a:lstStyle/>
          <a:p>
            <a:r>
              <a:rPr lang="en-US" sz="3600" dirty="0" smtClean="0"/>
              <a:t/>
            </a:r>
            <a:br>
              <a:rPr lang="en-US" sz="3600" dirty="0" smtClean="0"/>
            </a:br>
            <a:r>
              <a:rPr lang="en-US" sz="3600" dirty="0" smtClean="0"/>
              <a:t>   IV. Grant Project Activities and Summary</a:t>
            </a:r>
            <a:endParaRPr lang="en-US" sz="3600" dirty="0"/>
          </a:p>
        </p:txBody>
      </p:sp>
      <p:sp>
        <p:nvSpPr>
          <p:cNvPr id="3" name="Content Placeholder 2"/>
          <p:cNvSpPr>
            <a:spLocks noGrp="1"/>
          </p:cNvSpPr>
          <p:nvPr>
            <p:ph idx="1"/>
          </p:nvPr>
        </p:nvSpPr>
        <p:spPr/>
        <p:txBody>
          <a:bodyPr/>
          <a:lstStyle/>
          <a:p>
            <a:pPr>
              <a:buNone/>
            </a:pPr>
            <a:endParaRPr lang="en-US" dirty="0" smtClean="0"/>
          </a:p>
          <a:p>
            <a:pPr>
              <a:buNone/>
            </a:pPr>
            <a:r>
              <a:rPr lang="en-US" dirty="0" smtClean="0"/>
              <a:t>The following slides reflect activities and</a:t>
            </a:r>
          </a:p>
          <a:p>
            <a:pPr>
              <a:buNone/>
            </a:pPr>
            <a:r>
              <a:rPr lang="en-US" dirty="0" smtClean="0"/>
              <a:t>data derived from ACCEL’s “Working </a:t>
            </a:r>
          </a:p>
          <a:p>
            <a:pPr>
              <a:buNone/>
            </a:pPr>
            <a:r>
              <a:rPr lang="en-US" dirty="0" smtClean="0"/>
              <a:t>Towards Comprehensive Coverage </a:t>
            </a:r>
          </a:p>
          <a:p>
            <a:pPr>
              <a:buNone/>
            </a:pPr>
            <a:r>
              <a:rPr lang="en-US" dirty="0" smtClean="0"/>
              <a:t>Programs for the Remaining Uninsured”.</a:t>
            </a:r>
          </a:p>
          <a:p>
            <a:pPr>
              <a:buNone/>
            </a:pPr>
            <a:endParaRPr lang="en-US" dirty="0" smtClean="0"/>
          </a:p>
        </p:txBody>
      </p:sp>
      <p:sp>
        <p:nvSpPr>
          <p:cNvPr id="4" name="Slide Number Placeholder 3"/>
          <p:cNvSpPr>
            <a:spLocks noGrp="1"/>
          </p:cNvSpPr>
          <p:nvPr>
            <p:ph type="sldNum" sz="quarter" idx="12"/>
          </p:nvPr>
        </p:nvSpPr>
        <p:spPr/>
        <p:txBody>
          <a:bodyPr/>
          <a:lstStyle/>
          <a:p>
            <a:pPr>
              <a:defRPr/>
            </a:pPr>
            <a:fld id="{459387E1-1A30-420F-B92F-1EDC018D3671}" type="slidenum">
              <a:rPr lang="en-US" altLang="en-US" smtClean="0"/>
              <a:pPr>
                <a:defRPr/>
              </a:pPr>
              <a:t>11</a:t>
            </a:fld>
            <a:endParaRPr lang="en-US" altLang="en-US"/>
          </a:p>
        </p:txBody>
      </p:sp>
      <p:pic>
        <p:nvPicPr>
          <p:cNvPr id="5" name="Picture 38"/>
          <p:cNvPicPr>
            <a:picLocks noChangeAspect="1" noChangeArrowheads="1"/>
          </p:cNvPicPr>
          <p:nvPr/>
        </p:nvPicPr>
        <p:blipFill>
          <a:blip r:embed="rId2"/>
          <a:srcRect/>
          <a:stretch>
            <a:fillRect/>
          </a:stretch>
        </p:blipFill>
        <p:spPr bwMode="auto">
          <a:xfrm>
            <a:off x="7467600" y="228600"/>
            <a:ext cx="1295400" cy="519113"/>
          </a:xfrm>
          <a:prstGeom prst="rect">
            <a:avLst/>
          </a:prstGeom>
          <a:noFill/>
          <a:ln w="9525">
            <a:noFill/>
            <a:miter lim="800000"/>
            <a:headEnd/>
            <a:tailEnd/>
          </a:ln>
        </p:spPr>
      </p:pic>
      <p:sp>
        <p:nvSpPr>
          <p:cNvPr id="6" name="Line 4"/>
          <p:cNvSpPr>
            <a:spLocks noChangeShapeType="1"/>
          </p:cNvSpPr>
          <p:nvPr/>
        </p:nvSpPr>
        <p:spPr bwMode="auto">
          <a:xfrm>
            <a:off x="609600" y="1524000"/>
            <a:ext cx="81534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533400"/>
            <a:ext cx="7848600" cy="685800"/>
          </a:xfrm>
        </p:spPr>
        <p:txBody>
          <a:bodyPr>
            <a:normAutofit fontScale="90000"/>
          </a:bodyPr>
          <a:lstStyle/>
          <a:p>
            <a:pPr>
              <a:defRPr/>
            </a:pPr>
            <a:r>
              <a:rPr lang="en-US" dirty="0" smtClean="0"/>
              <a:t/>
            </a:r>
            <a:br>
              <a:rPr lang="en-US" dirty="0" smtClean="0"/>
            </a:br>
            <a:r>
              <a:rPr lang="en-US" dirty="0" smtClean="0"/>
              <a:t> IV. </a:t>
            </a:r>
            <a:r>
              <a:rPr lang="en-US" sz="3600" dirty="0" smtClean="0"/>
              <a:t>Identification of </a:t>
            </a:r>
            <a:r>
              <a:rPr lang="en-US" sz="3600" dirty="0" smtClean="0"/>
              <a:t>“High-risk” Groups</a:t>
            </a:r>
            <a:endParaRPr lang="en-US" sz="3600" dirty="0"/>
          </a:p>
        </p:txBody>
      </p:sp>
      <p:sp>
        <p:nvSpPr>
          <p:cNvPr id="3" name="Subtitle 2"/>
          <p:cNvSpPr>
            <a:spLocks noGrp="1"/>
          </p:cNvSpPr>
          <p:nvPr>
            <p:ph type="subTitle" idx="1"/>
          </p:nvPr>
        </p:nvSpPr>
        <p:spPr>
          <a:xfrm>
            <a:off x="1219200" y="1371600"/>
            <a:ext cx="7559675" cy="6019800"/>
          </a:xfrm>
        </p:spPr>
        <p:txBody>
          <a:bodyPr/>
          <a:lstStyle/>
          <a:p>
            <a:pPr>
              <a:defRPr/>
            </a:pPr>
            <a:r>
              <a:rPr lang="en-US" sz="2400" dirty="0" smtClean="0"/>
              <a:t>Per Input from “Remaining Uninsured” Stakeholder Workgroup, these groups were targeted for outreach:</a:t>
            </a:r>
          </a:p>
          <a:p>
            <a:pPr>
              <a:defRPr/>
            </a:pPr>
            <a:r>
              <a:rPr lang="en-US" sz="2400" u="sng" dirty="0" smtClean="0"/>
              <a:t>By </a:t>
            </a:r>
            <a:r>
              <a:rPr lang="en-US" sz="2400" u="sng" dirty="0" smtClean="0"/>
              <a:t>demographics/lifestyle</a:t>
            </a:r>
          </a:p>
          <a:p>
            <a:pPr>
              <a:buFont typeface="Arial" pitchFamily="34" charset="0"/>
              <a:buChar char="•"/>
              <a:defRPr/>
            </a:pPr>
            <a:r>
              <a:rPr lang="en-US" sz="2000" dirty="0" smtClean="0"/>
              <a:t> </a:t>
            </a:r>
            <a:r>
              <a:rPr lang="en-US" sz="1600" dirty="0" smtClean="0"/>
              <a:t>Early 20s/ young </a:t>
            </a:r>
            <a:r>
              <a:rPr lang="en-US" sz="1600" dirty="0" err="1" smtClean="0"/>
              <a:t>invincibles</a:t>
            </a:r>
            <a:r>
              <a:rPr lang="en-US" sz="1600" dirty="0" smtClean="0"/>
              <a:t>, &lt;26 years olds, 18 year olds working part time</a:t>
            </a:r>
          </a:p>
          <a:p>
            <a:pPr>
              <a:buFont typeface="Arial" pitchFamily="34" charset="0"/>
              <a:buChar char="•"/>
              <a:defRPr/>
            </a:pPr>
            <a:r>
              <a:rPr lang="en-US" sz="1600" dirty="0" smtClean="0"/>
              <a:t> Undocumented residents</a:t>
            </a:r>
          </a:p>
          <a:p>
            <a:pPr>
              <a:buFont typeface="Arial" pitchFamily="34" charset="0"/>
              <a:buChar char="•"/>
              <a:defRPr/>
            </a:pPr>
            <a:r>
              <a:rPr lang="en-US" sz="1600" dirty="0" smtClean="0"/>
              <a:t> Native Americans (paperwork is a barrier)</a:t>
            </a:r>
          </a:p>
          <a:p>
            <a:pPr>
              <a:buFont typeface="Arial" pitchFamily="34" charset="0"/>
              <a:buChar char="•"/>
              <a:defRPr/>
            </a:pPr>
            <a:r>
              <a:rPr lang="en-US" sz="1600" dirty="0" smtClean="0"/>
              <a:t> Drug addicts/criminals</a:t>
            </a:r>
          </a:p>
          <a:p>
            <a:pPr>
              <a:buFont typeface="Arial" pitchFamily="34" charset="0"/>
              <a:buChar char="•"/>
              <a:defRPr/>
            </a:pPr>
            <a:r>
              <a:rPr lang="en-US" sz="1600" dirty="0" smtClean="0"/>
              <a:t> New residents</a:t>
            </a:r>
          </a:p>
          <a:p>
            <a:pPr>
              <a:buFont typeface="Arial" pitchFamily="34" charset="0"/>
              <a:buChar char="•"/>
              <a:defRPr/>
            </a:pPr>
            <a:r>
              <a:rPr lang="en-US" sz="1600" dirty="0" smtClean="0"/>
              <a:t> Those with transportation issues</a:t>
            </a:r>
          </a:p>
          <a:p>
            <a:pPr>
              <a:buFont typeface="Arial" pitchFamily="34" charset="0"/>
              <a:buChar char="•"/>
              <a:defRPr/>
            </a:pPr>
            <a:r>
              <a:rPr lang="en-US" sz="1600" dirty="0" smtClean="0"/>
              <a:t> People who oppose "</a:t>
            </a:r>
            <a:r>
              <a:rPr lang="en-US" sz="1600" dirty="0" err="1" smtClean="0"/>
              <a:t>Obamacare</a:t>
            </a:r>
            <a:r>
              <a:rPr lang="en-US" sz="1600" dirty="0" smtClean="0"/>
              <a:t>" (political views)</a:t>
            </a:r>
          </a:p>
          <a:p>
            <a:pPr>
              <a:buFont typeface="Arial" pitchFamily="34" charset="0"/>
              <a:buChar char="•"/>
              <a:defRPr/>
            </a:pPr>
            <a:r>
              <a:rPr lang="en-US" sz="1600" dirty="0" smtClean="0"/>
              <a:t>“Off the grid” population</a:t>
            </a:r>
          </a:p>
          <a:p>
            <a:pPr>
              <a:defRPr/>
            </a:pPr>
            <a:r>
              <a:rPr lang="en-US" sz="2400" u="sng" dirty="0" smtClean="0"/>
              <a:t>By </a:t>
            </a:r>
            <a:r>
              <a:rPr lang="en-US" sz="2400" u="sng" dirty="0" smtClean="0"/>
              <a:t>employment category </a:t>
            </a:r>
          </a:p>
          <a:p>
            <a:pPr>
              <a:buFont typeface="Arial" pitchFamily="34" charset="0"/>
              <a:buChar char="•"/>
              <a:defRPr/>
            </a:pPr>
            <a:r>
              <a:rPr lang="en-US" sz="2000" dirty="0" smtClean="0"/>
              <a:t> </a:t>
            </a:r>
            <a:r>
              <a:rPr lang="en-US" sz="1600" dirty="0" smtClean="0"/>
              <a:t>Self employed</a:t>
            </a:r>
          </a:p>
          <a:p>
            <a:pPr>
              <a:buFont typeface="Arial" pitchFamily="34" charset="0"/>
              <a:buChar char="•"/>
              <a:defRPr/>
            </a:pPr>
            <a:r>
              <a:rPr lang="en-US" sz="1600" dirty="0" smtClean="0"/>
              <a:t> Hourly workers</a:t>
            </a:r>
          </a:p>
          <a:p>
            <a:pPr>
              <a:buFont typeface="Arial" pitchFamily="34" charset="0"/>
              <a:buChar char="•"/>
              <a:defRPr/>
            </a:pPr>
            <a:r>
              <a:rPr lang="en-US" sz="1600" dirty="0" smtClean="0"/>
              <a:t> Seasonal workers</a:t>
            </a:r>
          </a:p>
          <a:p>
            <a:pPr>
              <a:defRPr/>
            </a:pPr>
            <a:endParaRPr lang="en-US" dirty="0" smtClean="0"/>
          </a:p>
          <a:p>
            <a:pPr>
              <a:defRPr/>
            </a:pPr>
            <a:endParaRPr lang="en-US" dirty="0"/>
          </a:p>
        </p:txBody>
      </p:sp>
      <p:sp>
        <p:nvSpPr>
          <p:cNvPr id="11268" name="Line 4"/>
          <p:cNvSpPr>
            <a:spLocks noChangeShapeType="1"/>
          </p:cNvSpPr>
          <p:nvPr/>
        </p:nvSpPr>
        <p:spPr bwMode="auto">
          <a:xfrm>
            <a:off x="762000" y="1295400"/>
            <a:ext cx="8153400" cy="0"/>
          </a:xfrm>
          <a:prstGeom prst="line">
            <a:avLst/>
          </a:prstGeom>
          <a:noFill/>
          <a:ln w="38100">
            <a:solidFill>
              <a:srgbClr val="008080"/>
            </a:solidFill>
            <a:round/>
            <a:headEnd/>
            <a:tailEnd/>
          </a:ln>
        </p:spPr>
        <p:txBody>
          <a:bodyPr/>
          <a:lstStyle/>
          <a:p>
            <a:endParaRPr lang="en-US"/>
          </a:p>
        </p:txBody>
      </p:sp>
      <p:pic>
        <p:nvPicPr>
          <p:cNvPr id="11269" name="Picture 38"/>
          <p:cNvPicPr>
            <a:picLocks noChangeAspect="1" noChangeArrowheads="1"/>
          </p:cNvPicPr>
          <p:nvPr/>
        </p:nvPicPr>
        <p:blipFill>
          <a:blip r:embed="rId2"/>
          <a:srcRect/>
          <a:stretch>
            <a:fillRect/>
          </a:stretch>
        </p:blipFill>
        <p:spPr bwMode="auto">
          <a:xfrm>
            <a:off x="7467600" y="228600"/>
            <a:ext cx="1295400" cy="5191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62000"/>
            <a:ext cx="7620000" cy="993882"/>
          </a:xfrm>
        </p:spPr>
        <p:txBody>
          <a:bodyPr>
            <a:normAutofit/>
          </a:bodyPr>
          <a:lstStyle/>
          <a:p>
            <a:r>
              <a:rPr lang="en-US" sz="3600" dirty="0" smtClean="0"/>
              <a:t>IV. Outreach </a:t>
            </a:r>
            <a:r>
              <a:rPr lang="en-US" sz="3600" dirty="0" smtClean="0"/>
              <a:t>locations- Western Slope</a:t>
            </a:r>
            <a:endParaRPr lang="en-US" sz="3600" dirty="0"/>
          </a:p>
        </p:txBody>
      </p:sp>
      <p:sp>
        <p:nvSpPr>
          <p:cNvPr id="3" name="Subtitle 2"/>
          <p:cNvSpPr>
            <a:spLocks noGrp="1"/>
          </p:cNvSpPr>
          <p:nvPr>
            <p:ph type="subTitle" idx="1"/>
          </p:nvPr>
        </p:nvSpPr>
        <p:spPr>
          <a:xfrm>
            <a:off x="1219200" y="1905000"/>
            <a:ext cx="7620000" cy="4648200"/>
          </a:xfrm>
        </p:spPr>
        <p:txBody>
          <a:bodyPr/>
          <a:lstStyle/>
          <a:p>
            <a:pPr>
              <a:defRPr/>
            </a:pPr>
            <a:r>
              <a:rPr lang="en-US" sz="2000" u="sng" dirty="0" smtClean="0"/>
              <a:t>Latinos</a:t>
            </a:r>
          </a:p>
          <a:p>
            <a:pPr>
              <a:defRPr/>
            </a:pPr>
            <a:r>
              <a:rPr lang="en-US" sz="2000" dirty="0" smtClean="0"/>
              <a:t>	- Green Valley Church 		- St. Patrick's Church </a:t>
            </a:r>
          </a:p>
          <a:p>
            <a:pPr>
              <a:defRPr/>
            </a:pPr>
            <a:r>
              <a:rPr lang="en-US" sz="2000" dirty="0" smtClean="0"/>
              <a:t>	- ESL Program- EDHS </a:t>
            </a:r>
          </a:p>
          <a:p>
            <a:pPr>
              <a:defRPr/>
            </a:pPr>
            <a:r>
              <a:rPr lang="en-US" sz="2000" dirty="0" smtClean="0"/>
              <a:t>	- Latino Health Fair (</a:t>
            </a:r>
            <a:r>
              <a:rPr lang="en-US" sz="2000" dirty="0" smtClean="0"/>
              <a:t>El Dorado High School, 4/7/16)</a:t>
            </a:r>
            <a:endParaRPr lang="en-US" sz="2000" dirty="0" smtClean="0"/>
          </a:p>
          <a:p>
            <a:pPr>
              <a:defRPr/>
            </a:pPr>
            <a:r>
              <a:rPr lang="en-US" sz="2000" u="sng" dirty="0" smtClean="0"/>
              <a:t>Young </a:t>
            </a:r>
            <a:r>
              <a:rPr lang="en-US" sz="2000" u="sng" dirty="0" err="1" smtClean="0"/>
              <a:t>Invincibles</a:t>
            </a:r>
            <a:endParaRPr lang="en-US" sz="2000" u="sng" dirty="0" smtClean="0"/>
          </a:p>
          <a:p>
            <a:pPr>
              <a:defRPr/>
            </a:pPr>
            <a:r>
              <a:rPr lang="en-US" sz="2000" dirty="0" smtClean="0"/>
              <a:t>	- Folsom Lake College, El Dorado Center</a:t>
            </a:r>
          </a:p>
          <a:p>
            <a:pPr>
              <a:defRPr/>
            </a:pPr>
            <a:r>
              <a:rPr lang="en-US" sz="2000" u="sng" dirty="0" smtClean="0"/>
              <a:t>Homeless Population</a:t>
            </a:r>
            <a:r>
              <a:rPr lang="en-US" sz="2000" dirty="0" smtClean="0"/>
              <a:t>		 </a:t>
            </a:r>
          </a:p>
          <a:p>
            <a:pPr>
              <a:defRPr/>
            </a:pPr>
            <a:r>
              <a:rPr lang="en-US" sz="2000" dirty="0" smtClean="0"/>
              <a:t>	- The Upper </a:t>
            </a:r>
            <a:r>
              <a:rPr lang="en-US" sz="2000" dirty="0" smtClean="0"/>
              <a:t>Room (food </a:t>
            </a:r>
            <a:r>
              <a:rPr lang="en-US" sz="2000" dirty="0" smtClean="0"/>
              <a:t>program) </a:t>
            </a:r>
          </a:p>
          <a:p>
            <a:pPr>
              <a:defRPr/>
            </a:pPr>
            <a:r>
              <a:rPr lang="en-US" sz="2000" u="sng" dirty="0" smtClean="0"/>
              <a:t>Agriculture</a:t>
            </a:r>
          </a:p>
          <a:p>
            <a:pPr>
              <a:defRPr/>
            </a:pPr>
            <a:r>
              <a:rPr lang="en-US" sz="2000" dirty="0" smtClean="0"/>
              <a:t>	- Boa Vista Orchards </a:t>
            </a:r>
          </a:p>
          <a:p>
            <a:pPr>
              <a:defRPr/>
            </a:pPr>
            <a:r>
              <a:rPr lang="en-US" sz="2000" dirty="0" smtClean="0"/>
              <a:t>	- Rainbow Orchards </a:t>
            </a:r>
          </a:p>
          <a:p>
            <a:pPr>
              <a:defRPr/>
            </a:pPr>
            <a:endParaRPr lang="en-US" sz="2000" dirty="0" smtClean="0"/>
          </a:p>
          <a:p>
            <a:pPr>
              <a:defRPr/>
            </a:pPr>
            <a:endParaRPr lang="en-US" sz="2000" dirty="0" smtClean="0"/>
          </a:p>
          <a:p>
            <a:pPr>
              <a:defRPr/>
            </a:pPr>
            <a:endParaRPr lang="en-US" dirty="0" smtClean="0"/>
          </a:p>
          <a:p>
            <a:endParaRPr lang="en-US" dirty="0"/>
          </a:p>
        </p:txBody>
      </p:sp>
      <p:sp>
        <p:nvSpPr>
          <p:cNvPr id="5" name="Line 4"/>
          <p:cNvSpPr>
            <a:spLocks noChangeShapeType="1"/>
          </p:cNvSpPr>
          <p:nvPr/>
        </p:nvSpPr>
        <p:spPr bwMode="auto">
          <a:xfrm>
            <a:off x="685800" y="1752600"/>
            <a:ext cx="8153400" cy="0"/>
          </a:xfrm>
          <a:prstGeom prst="line">
            <a:avLst/>
          </a:prstGeom>
          <a:noFill/>
          <a:ln w="38100">
            <a:solidFill>
              <a:srgbClr val="008080"/>
            </a:solidFill>
            <a:round/>
            <a:headEnd/>
            <a:tailEnd/>
          </a:ln>
        </p:spPr>
        <p:txBody>
          <a:bodyPr/>
          <a:lstStyle/>
          <a:p>
            <a:endParaRPr lang="en-US"/>
          </a:p>
        </p:txBody>
      </p:sp>
      <p:pic>
        <p:nvPicPr>
          <p:cNvPr id="6" name="Picture 38"/>
          <p:cNvPicPr>
            <a:picLocks noChangeAspect="1" noChangeArrowheads="1"/>
          </p:cNvPicPr>
          <p:nvPr/>
        </p:nvPicPr>
        <p:blipFill>
          <a:blip r:embed="rId2"/>
          <a:srcRect/>
          <a:stretch>
            <a:fillRect/>
          </a:stretch>
        </p:blipFill>
        <p:spPr bwMode="auto">
          <a:xfrm>
            <a:off x="7467600" y="228600"/>
            <a:ext cx="1295400" cy="5191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867650" cy="762000"/>
          </a:xfrm>
        </p:spPr>
        <p:txBody>
          <a:bodyPr/>
          <a:lstStyle/>
          <a:p>
            <a:pPr>
              <a:defRPr/>
            </a:pPr>
            <a:r>
              <a:rPr lang="en-US" sz="3000" dirty="0" smtClean="0"/>
              <a:t>IV. Outreach </a:t>
            </a:r>
            <a:r>
              <a:rPr lang="en-US" sz="3000" dirty="0" smtClean="0"/>
              <a:t>Locations- South Lake Tahoe</a:t>
            </a:r>
            <a:endParaRPr lang="en-US" sz="3000" dirty="0"/>
          </a:p>
        </p:txBody>
      </p:sp>
      <p:sp>
        <p:nvSpPr>
          <p:cNvPr id="13315" name="Content Placeholder 2"/>
          <p:cNvSpPr>
            <a:spLocks noGrp="1"/>
          </p:cNvSpPr>
          <p:nvPr>
            <p:ph idx="1"/>
          </p:nvPr>
        </p:nvSpPr>
        <p:spPr>
          <a:xfrm>
            <a:off x="1435100" y="1752600"/>
            <a:ext cx="7499350" cy="4800600"/>
          </a:xfrm>
        </p:spPr>
        <p:txBody>
          <a:bodyPr/>
          <a:lstStyle/>
          <a:p>
            <a:r>
              <a:rPr lang="en-US" sz="1800" u="sng" dirty="0" smtClean="0"/>
              <a:t>Substance </a:t>
            </a:r>
            <a:r>
              <a:rPr lang="en-US" sz="1800" u="sng" dirty="0" smtClean="0"/>
              <a:t>Abusers/ Criminals</a:t>
            </a:r>
          </a:p>
          <a:p>
            <a:pPr>
              <a:buFont typeface="Wingdings 2" pitchFamily="18" charset="2"/>
              <a:buNone/>
            </a:pPr>
            <a:r>
              <a:rPr lang="en-US" sz="1800" dirty="0" smtClean="0"/>
              <a:t>		- SLT Jail</a:t>
            </a:r>
          </a:p>
          <a:p>
            <a:pPr>
              <a:buNone/>
            </a:pPr>
            <a:r>
              <a:rPr lang="en-US" sz="1800" dirty="0" smtClean="0"/>
              <a:t>		- South Lake Tahoe Alcoholics Anonymous </a:t>
            </a:r>
          </a:p>
          <a:p>
            <a:r>
              <a:rPr lang="en-US" sz="1800" u="sng" dirty="0" smtClean="0"/>
              <a:t>Families &amp; Children</a:t>
            </a:r>
          </a:p>
          <a:p>
            <a:pPr>
              <a:buNone/>
            </a:pPr>
            <a:r>
              <a:rPr lang="en-US" sz="1800" dirty="0" smtClean="0"/>
              <a:t>		- Christmas Cheer </a:t>
            </a:r>
          </a:p>
          <a:p>
            <a:pPr>
              <a:buNone/>
            </a:pPr>
            <a:r>
              <a:rPr lang="en-US" sz="1800" dirty="0" smtClean="0"/>
              <a:t>		- Live Violence Free</a:t>
            </a:r>
          </a:p>
          <a:p>
            <a:pPr>
              <a:buNone/>
            </a:pPr>
            <a:r>
              <a:rPr lang="en-US" sz="1800" dirty="0" smtClean="0"/>
              <a:t>		- Boys and Girl Club</a:t>
            </a:r>
          </a:p>
          <a:p>
            <a:pPr>
              <a:buNone/>
            </a:pPr>
            <a:r>
              <a:rPr lang="en-US" sz="1800" dirty="0" smtClean="0"/>
              <a:t>		- EDC Library</a:t>
            </a:r>
          </a:p>
          <a:p>
            <a:pPr>
              <a:defRPr/>
            </a:pPr>
            <a:r>
              <a:rPr lang="en-US" sz="1800" u="sng" dirty="0" smtClean="0"/>
              <a:t>Latinos</a:t>
            </a:r>
          </a:p>
          <a:p>
            <a:pPr lvl="1">
              <a:buNone/>
              <a:defRPr/>
            </a:pPr>
            <a:r>
              <a:rPr lang="en-US" sz="1800" dirty="0" smtClean="0"/>
              <a:t>		- South Lake Tahoe Family Resource Center</a:t>
            </a:r>
          </a:p>
          <a:p>
            <a:pPr>
              <a:defRPr/>
            </a:pPr>
            <a:r>
              <a:rPr lang="en-US" sz="1800" u="sng" dirty="0" smtClean="0"/>
              <a:t>Young </a:t>
            </a:r>
            <a:r>
              <a:rPr lang="en-US" sz="1800" u="sng" dirty="0" err="1" smtClean="0"/>
              <a:t>Invincibles</a:t>
            </a:r>
            <a:endParaRPr lang="en-US" sz="1800" u="sng" dirty="0" smtClean="0"/>
          </a:p>
          <a:p>
            <a:pPr>
              <a:buNone/>
              <a:defRPr/>
            </a:pPr>
            <a:r>
              <a:rPr lang="en-US" sz="1800" dirty="0" smtClean="0"/>
              <a:t>		- Mt. </a:t>
            </a:r>
            <a:r>
              <a:rPr lang="en-US" sz="1800" dirty="0" err="1" smtClean="0"/>
              <a:t>Tallac</a:t>
            </a:r>
            <a:r>
              <a:rPr lang="en-US" sz="1800" dirty="0" smtClean="0"/>
              <a:t> Continuation High School</a:t>
            </a:r>
          </a:p>
          <a:p>
            <a:pPr>
              <a:buNone/>
              <a:defRPr/>
            </a:pPr>
            <a:r>
              <a:rPr lang="en-US" sz="1800" dirty="0" smtClean="0"/>
              <a:t>		- Lake Tahoe Community College</a:t>
            </a:r>
          </a:p>
          <a:p>
            <a:pPr>
              <a:buNone/>
            </a:pPr>
            <a:endParaRPr lang="en-US" sz="2400" dirty="0" smtClean="0"/>
          </a:p>
        </p:txBody>
      </p:sp>
      <p:sp>
        <p:nvSpPr>
          <p:cNvPr id="13316" name="Slide Number Placeholder 3"/>
          <p:cNvSpPr>
            <a:spLocks noGrp="1"/>
          </p:cNvSpPr>
          <p:nvPr>
            <p:ph type="sldNum" sz="quarter" idx="12"/>
          </p:nvPr>
        </p:nvSpPr>
        <p:spPr bwMode="auto">
          <a:noFill/>
          <a:ln>
            <a:miter lim="800000"/>
            <a:headEnd/>
            <a:tailEnd/>
          </a:ln>
        </p:spPr>
        <p:txBody>
          <a:bodyPr/>
          <a:lstStyle/>
          <a:p>
            <a:fld id="{2EDEBB7C-4180-4EFC-88B5-CF7AE43BB865}" type="slidenum">
              <a:rPr lang="en-US" altLang="en-US" smtClean="0"/>
              <a:pPr/>
              <a:t>14</a:t>
            </a:fld>
            <a:endParaRPr lang="en-US" altLang="en-US" smtClean="0"/>
          </a:p>
        </p:txBody>
      </p:sp>
      <p:sp>
        <p:nvSpPr>
          <p:cNvPr id="13317" name="Line 4"/>
          <p:cNvSpPr>
            <a:spLocks noChangeShapeType="1"/>
          </p:cNvSpPr>
          <p:nvPr/>
        </p:nvSpPr>
        <p:spPr bwMode="auto">
          <a:xfrm>
            <a:off x="762000" y="1600200"/>
            <a:ext cx="8153400" cy="0"/>
          </a:xfrm>
          <a:prstGeom prst="line">
            <a:avLst/>
          </a:prstGeom>
          <a:noFill/>
          <a:ln w="38100">
            <a:solidFill>
              <a:srgbClr val="008080"/>
            </a:solidFill>
            <a:round/>
            <a:headEnd/>
            <a:tailEnd/>
          </a:ln>
        </p:spPr>
        <p:txBody>
          <a:bodyPr/>
          <a:lstStyle/>
          <a:p>
            <a:endParaRPr lang="en-US"/>
          </a:p>
        </p:txBody>
      </p:sp>
      <p:pic>
        <p:nvPicPr>
          <p:cNvPr id="13318" name="Picture 38"/>
          <p:cNvPicPr>
            <a:picLocks noChangeAspect="1" noChangeArrowheads="1"/>
          </p:cNvPicPr>
          <p:nvPr/>
        </p:nvPicPr>
        <p:blipFill>
          <a:blip r:embed="rId3"/>
          <a:srcRect/>
          <a:stretch>
            <a:fillRect/>
          </a:stretch>
        </p:blipFill>
        <p:spPr bwMode="auto">
          <a:xfrm>
            <a:off x="7467600" y="228600"/>
            <a:ext cx="1295400" cy="5191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lstStyle/>
          <a:p>
            <a:pPr eaLnBrk="1" fontAlgn="auto" hangingPunct="1">
              <a:spcAft>
                <a:spcPts val="0"/>
              </a:spcAft>
              <a:defRPr/>
            </a:pPr>
            <a:r>
              <a:rPr lang="en-US" sz="3200" dirty="0" smtClean="0">
                <a:solidFill>
                  <a:schemeClr val="tx2">
                    <a:satMod val="130000"/>
                  </a:schemeClr>
                </a:solidFill>
              </a:rPr>
              <a:t>    </a:t>
            </a:r>
            <a:r>
              <a:rPr lang="en-US" dirty="0" smtClean="0">
                <a:solidFill>
                  <a:schemeClr val="tx2">
                    <a:satMod val="130000"/>
                  </a:schemeClr>
                </a:solidFill>
              </a:rPr>
              <a:t>V. Data Generated </a:t>
            </a:r>
            <a:endParaRPr lang="en-US" dirty="0">
              <a:solidFill>
                <a:schemeClr val="tx2">
                  <a:satMod val="130000"/>
                </a:schemeClr>
              </a:solidFill>
            </a:endParaRPr>
          </a:p>
        </p:txBody>
      </p:sp>
      <p:sp>
        <p:nvSpPr>
          <p:cNvPr id="3" name="Content Placeholder 2"/>
          <p:cNvSpPr>
            <a:spLocks noGrp="1"/>
          </p:cNvSpPr>
          <p:nvPr>
            <p:ph idx="1"/>
          </p:nvPr>
        </p:nvSpPr>
        <p:spPr>
          <a:xfrm>
            <a:off x="1219200" y="1295400"/>
            <a:ext cx="7239000" cy="5334000"/>
          </a:xfrm>
        </p:spPr>
        <p:txBody>
          <a:bodyPr>
            <a:normAutofit fontScale="25000" lnSpcReduction="20000"/>
          </a:bodyPr>
          <a:lstStyle/>
          <a:p>
            <a:pPr marL="365760" indent="-283464" eaLnBrk="1" fontAlgn="auto" hangingPunct="1">
              <a:spcAft>
                <a:spcPts val="0"/>
              </a:spcAft>
              <a:buNone/>
              <a:defRPr/>
            </a:pPr>
            <a:endParaRPr lang="en-US" sz="4100" dirty="0" smtClean="0"/>
          </a:p>
          <a:p>
            <a:pPr marL="365760" indent="-283464" eaLnBrk="1" fontAlgn="auto" hangingPunct="1">
              <a:spcAft>
                <a:spcPts val="0"/>
              </a:spcAft>
              <a:defRPr/>
            </a:pPr>
            <a:r>
              <a:rPr lang="en-US" sz="11200" dirty="0" smtClean="0"/>
              <a:t>278 </a:t>
            </a:r>
            <a:r>
              <a:rPr lang="en-US" sz="11200" dirty="0" smtClean="0"/>
              <a:t>completed surveys </a:t>
            </a:r>
            <a:r>
              <a:rPr lang="en-US" sz="11200" dirty="0" smtClean="0"/>
              <a:t>returned</a:t>
            </a:r>
          </a:p>
          <a:p>
            <a:pPr marL="365760" indent="-283464" eaLnBrk="1" fontAlgn="auto" hangingPunct="1">
              <a:spcAft>
                <a:spcPts val="0"/>
              </a:spcAft>
              <a:buNone/>
              <a:defRPr/>
            </a:pPr>
            <a:r>
              <a:rPr lang="en-US" sz="2800" dirty="0" smtClean="0"/>
              <a:t>	</a:t>
            </a:r>
            <a:r>
              <a:rPr lang="en-US" sz="7400" dirty="0" smtClean="0"/>
              <a:t>	</a:t>
            </a:r>
            <a:r>
              <a:rPr lang="en-US" sz="8000" dirty="0" smtClean="0"/>
              <a:t>- </a:t>
            </a:r>
            <a:r>
              <a:rPr lang="en-US" sz="8000" dirty="0" smtClean="0"/>
              <a:t>122 English 	- 156 </a:t>
            </a:r>
            <a:r>
              <a:rPr lang="en-US" sz="8000" dirty="0" smtClean="0"/>
              <a:t>Spanish</a:t>
            </a:r>
          </a:p>
          <a:p>
            <a:pPr marL="365760" indent="-283464" eaLnBrk="1" fontAlgn="auto" hangingPunct="1">
              <a:spcAft>
                <a:spcPts val="0"/>
              </a:spcAft>
              <a:buNone/>
              <a:defRPr/>
            </a:pPr>
            <a:endParaRPr lang="en-US" sz="2800" dirty="0" smtClean="0"/>
          </a:p>
          <a:p>
            <a:pPr marL="365760" indent="-283464" eaLnBrk="1" fontAlgn="auto" hangingPunct="1">
              <a:spcAft>
                <a:spcPts val="0"/>
              </a:spcAft>
              <a:buNone/>
              <a:defRPr/>
            </a:pPr>
            <a:endParaRPr lang="en-US" sz="4000" dirty="0" smtClean="0"/>
          </a:p>
          <a:p>
            <a:pPr marL="365760" indent="-283464" eaLnBrk="1" fontAlgn="auto" hangingPunct="1">
              <a:spcAft>
                <a:spcPts val="0"/>
              </a:spcAft>
              <a:defRPr/>
            </a:pPr>
            <a:r>
              <a:rPr lang="en-US" sz="11200" dirty="0" smtClean="0"/>
              <a:t>Precautionary notes regarding data and calculations:</a:t>
            </a:r>
          </a:p>
          <a:p>
            <a:pPr marL="365760" indent="-283464" eaLnBrk="1" fontAlgn="auto" hangingPunct="1">
              <a:spcAft>
                <a:spcPts val="0"/>
              </a:spcAft>
              <a:buNone/>
              <a:defRPr/>
            </a:pPr>
            <a:endParaRPr lang="en-US" sz="4000" dirty="0" smtClean="0"/>
          </a:p>
          <a:p>
            <a:pPr marL="640398" lvl="1" indent="-283464" eaLnBrk="1" fontAlgn="auto" hangingPunct="1">
              <a:spcAft>
                <a:spcPts val="0"/>
              </a:spcAft>
              <a:defRPr/>
            </a:pPr>
            <a:r>
              <a:rPr lang="en-US" sz="8000" dirty="0" smtClean="0"/>
              <a:t>Data represents a convenience sample and should be interpreted with necessary consideration. </a:t>
            </a:r>
          </a:p>
          <a:p>
            <a:pPr marL="640398" lvl="1" indent="-283464" eaLnBrk="1" fontAlgn="auto" hangingPunct="1">
              <a:spcAft>
                <a:spcPts val="0"/>
              </a:spcAft>
              <a:buNone/>
              <a:defRPr/>
            </a:pPr>
            <a:endParaRPr lang="en-US" sz="4000" dirty="0" smtClean="0"/>
          </a:p>
          <a:p>
            <a:pPr marL="640398" lvl="1" indent="-283464" eaLnBrk="1" fontAlgn="auto" hangingPunct="1">
              <a:spcAft>
                <a:spcPts val="0"/>
              </a:spcAft>
              <a:defRPr/>
            </a:pPr>
            <a:r>
              <a:rPr lang="en-US" sz="8000" dirty="0" smtClean="0"/>
              <a:t>Data was calculated via SurveyMonkey.com and its intrinsic formulas.  As such, only questions that were responded to count towards values calculated. </a:t>
            </a:r>
          </a:p>
          <a:p>
            <a:pPr marL="640398" lvl="1" indent="-283464" eaLnBrk="1" fontAlgn="auto" hangingPunct="1">
              <a:spcAft>
                <a:spcPts val="0"/>
              </a:spcAft>
              <a:buNone/>
              <a:defRPr/>
            </a:pPr>
            <a:endParaRPr lang="en-US" sz="4000" dirty="0" smtClean="0"/>
          </a:p>
          <a:p>
            <a:pPr marL="640398" lvl="1" indent="-283464" eaLnBrk="1" fontAlgn="auto" hangingPunct="1">
              <a:spcAft>
                <a:spcPts val="0"/>
              </a:spcAft>
              <a:defRPr/>
            </a:pPr>
            <a:r>
              <a:rPr lang="en-US" sz="8000" dirty="0" smtClean="0"/>
              <a:t>Survey responses and data derived were separated by English-speaking and Spanish-speaking respondents to capture any differences found in these sub-sets of the uninsured population in El Dorado County. </a:t>
            </a:r>
            <a:endParaRPr lang="en-US" sz="8000" dirty="0" smtClean="0"/>
          </a:p>
          <a:p>
            <a:pPr marL="365760" indent="-283464" eaLnBrk="1" fontAlgn="auto" hangingPunct="1">
              <a:spcAft>
                <a:spcPts val="0"/>
              </a:spcAft>
              <a:buNone/>
              <a:defRPr/>
            </a:pPr>
            <a:endParaRPr lang="en-US" sz="2800" dirty="0" smtClean="0"/>
          </a:p>
          <a:p>
            <a:pPr marL="365760" indent="-283464" eaLnBrk="1" fontAlgn="auto" hangingPunct="1">
              <a:spcAft>
                <a:spcPts val="0"/>
              </a:spcAft>
              <a:buNone/>
              <a:defRPr/>
            </a:pPr>
            <a:endParaRPr lang="en-US" sz="2800" dirty="0" smtClean="0"/>
          </a:p>
          <a:p>
            <a:pPr marL="365760" indent="-283464" eaLnBrk="1" fontAlgn="auto" hangingPunct="1">
              <a:spcAft>
                <a:spcPts val="0"/>
              </a:spcAft>
              <a:buNone/>
              <a:defRPr/>
            </a:pPr>
            <a:endParaRPr lang="en-US" sz="2800" dirty="0" smtClean="0"/>
          </a:p>
          <a:p>
            <a:pPr marL="886460" lvl="2" indent="-283464" eaLnBrk="1" fontAlgn="auto" hangingPunct="1">
              <a:spcAft>
                <a:spcPts val="0"/>
              </a:spcAft>
              <a:buNone/>
              <a:defRPr/>
            </a:pPr>
            <a:r>
              <a:rPr lang="en-US" sz="2000" dirty="0" smtClean="0"/>
              <a:t>	</a:t>
            </a:r>
            <a:endParaRPr lang="en-US" sz="4000" dirty="0" smtClean="0"/>
          </a:p>
        </p:txBody>
      </p:sp>
      <p:sp>
        <p:nvSpPr>
          <p:cNvPr id="14340" name="Line 4"/>
          <p:cNvSpPr>
            <a:spLocks noChangeShapeType="1"/>
          </p:cNvSpPr>
          <p:nvPr/>
        </p:nvSpPr>
        <p:spPr bwMode="auto">
          <a:xfrm>
            <a:off x="457200" y="1143000"/>
            <a:ext cx="8153400" cy="0"/>
          </a:xfrm>
          <a:prstGeom prst="line">
            <a:avLst/>
          </a:prstGeom>
          <a:noFill/>
          <a:ln w="38100">
            <a:solidFill>
              <a:srgbClr val="008080"/>
            </a:solidFill>
            <a:round/>
            <a:headEnd/>
            <a:tailEnd/>
          </a:ln>
        </p:spPr>
        <p:txBody>
          <a:bodyPr/>
          <a:lstStyle/>
          <a:p>
            <a:endParaRPr lang="en-US"/>
          </a:p>
        </p:txBody>
      </p:sp>
      <p:pic>
        <p:nvPicPr>
          <p:cNvPr id="14341" name="Picture 38"/>
          <p:cNvPicPr>
            <a:picLocks noChangeAspect="1" noChangeArrowheads="1"/>
          </p:cNvPicPr>
          <p:nvPr/>
        </p:nvPicPr>
        <p:blipFill>
          <a:blip r:embed="rId3"/>
          <a:srcRect/>
          <a:stretch>
            <a:fillRect/>
          </a:stretch>
        </p:blipFill>
        <p:spPr bwMode="auto">
          <a:xfrm>
            <a:off x="7467600" y="228600"/>
            <a:ext cx="1295400" cy="519113"/>
          </a:xfrm>
          <a:prstGeom prst="rect">
            <a:avLst/>
          </a:prstGeom>
          <a:noFill/>
          <a:ln w="9525">
            <a:noFill/>
            <a:miter lim="800000"/>
            <a:headEnd/>
            <a:tailEnd/>
          </a:ln>
        </p:spPr>
      </p:pic>
      <p:sp>
        <p:nvSpPr>
          <p:cNvPr id="14342" name="Slide Number Placeholder 5"/>
          <p:cNvSpPr>
            <a:spLocks noGrp="1"/>
          </p:cNvSpPr>
          <p:nvPr>
            <p:ph type="sldNum" sz="quarter" idx="12"/>
          </p:nvPr>
        </p:nvSpPr>
        <p:spPr bwMode="auto">
          <a:noFill/>
          <a:ln>
            <a:miter lim="800000"/>
            <a:headEnd/>
            <a:tailEnd/>
          </a:ln>
        </p:spPr>
        <p:txBody>
          <a:bodyPr/>
          <a:lstStyle/>
          <a:p>
            <a:fld id="{410D53B7-1D98-4FD1-BA2F-8770CBF7662F}" type="slidenum">
              <a:rPr lang="en-US" altLang="en-US" smtClean="0"/>
              <a:pPr/>
              <a:t>15</a:t>
            </a:fld>
            <a:endParaRPr lang="en-US" alt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685800"/>
            <a:ext cx="7406640" cy="838200"/>
          </a:xfrm>
        </p:spPr>
        <p:txBody>
          <a:bodyPr/>
          <a:lstStyle/>
          <a:p>
            <a:r>
              <a:rPr lang="en-US" dirty="0" smtClean="0">
                <a:solidFill>
                  <a:schemeClr val="tx2">
                    <a:satMod val="130000"/>
                  </a:schemeClr>
                </a:solidFill>
              </a:rPr>
              <a:t>V. Data Generated</a:t>
            </a:r>
            <a:endParaRPr lang="en-US" dirty="0"/>
          </a:p>
        </p:txBody>
      </p:sp>
      <p:sp>
        <p:nvSpPr>
          <p:cNvPr id="3" name="Subtitle 2"/>
          <p:cNvSpPr>
            <a:spLocks noGrp="1"/>
          </p:cNvSpPr>
          <p:nvPr>
            <p:ph type="subTitle" idx="1"/>
          </p:nvPr>
        </p:nvSpPr>
        <p:spPr>
          <a:xfrm>
            <a:off x="1432560" y="1850064"/>
            <a:ext cx="7406640" cy="4626936"/>
          </a:xfrm>
        </p:spPr>
        <p:txBody>
          <a:bodyPr/>
          <a:lstStyle/>
          <a:p>
            <a:pPr marL="365760" indent="-283464" eaLnBrk="1" fontAlgn="auto" hangingPunct="1">
              <a:spcAft>
                <a:spcPts val="0"/>
              </a:spcAft>
              <a:defRPr/>
            </a:pPr>
            <a:r>
              <a:rPr lang="en-US" sz="2400" dirty="0" smtClean="0"/>
              <a:t>Completed surveys by identified “high risk” outreach </a:t>
            </a:r>
          </a:p>
          <a:p>
            <a:pPr marL="365760" indent="-283464" eaLnBrk="1" fontAlgn="auto" hangingPunct="1">
              <a:spcAft>
                <a:spcPts val="0"/>
              </a:spcAft>
              <a:defRPr/>
            </a:pPr>
            <a:r>
              <a:rPr lang="en-US" sz="2400" dirty="0" smtClean="0"/>
              <a:t>category:</a:t>
            </a:r>
            <a:endParaRPr lang="en-US" sz="2400" dirty="0" smtClean="0"/>
          </a:p>
          <a:p>
            <a:pPr marL="365760" indent="-283464" eaLnBrk="1" fontAlgn="auto" hangingPunct="1">
              <a:spcAft>
                <a:spcPts val="0"/>
              </a:spcAft>
              <a:defRPr/>
            </a:pPr>
            <a:endParaRPr lang="en-US" sz="2400" dirty="0" smtClean="0"/>
          </a:p>
          <a:p>
            <a:pPr marL="365760" indent="-283464" eaLnBrk="1" fontAlgn="auto" hangingPunct="1">
              <a:spcAft>
                <a:spcPts val="0"/>
              </a:spcAft>
              <a:defRPr/>
            </a:pPr>
            <a:endParaRPr lang="en-US" sz="2400" dirty="0" smtClean="0"/>
          </a:p>
        </p:txBody>
      </p:sp>
      <p:pic>
        <p:nvPicPr>
          <p:cNvPr id="4" name="chart"/>
          <p:cNvPicPr>
            <a:picLocks noChangeAspect="1"/>
          </p:cNvPicPr>
          <p:nvPr/>
        </p:nvPicPr>
        <p:blipFill>
          <a:blip r:embed="rId2"/>
          <a:stretch>
            <a:fillRect/>
          </a:stretch>
        </p:blipFill>
        <p:spPr>
          <a:xfrm>
            <a:off x="1676400" y="2743200"/>
            <a:ext cx="6324600" cy="3144411"/>
          </a:xfrm>
          <a:prstGeom prst="rect">
            <a:avLst/>
          </a:prstGeom>
        </p:spPr>
      </p:pic>
      <p:pic>
        <p:nvPicPr>
          <p:cNvPr id="5" name="Picture 38"/>
          <p:cNvPicPr>
            <a:picLocks noChangeAspect="1" noChangeArrowheads="1"/>
          </p:cNvPicPr>
          <p:nvPr/>
        </p:nvPicPr>
        <p:blipFill>
          <a:blip r:embed="rId3"/>
          <a:srcRect/>
          <a:stretch>
            <a:fillRect/>
          </a:stretch>
        </p:blipFill>
        <p:spPr bwMode="auto">
          <a:xfrm>
            <a:off x="7162800" y="304800"/>
            <a:ext cx="1295400" cy="519113"/>
          </a:xfrm>
          <a:prstGeom prst="rect">
            <a:avLst/>
          </a:prstGeom>
          <a:noFill/>
          <a:ln w="9525">
            <a:noFill/>
            <a:miter lim="800000"/>
            <a:headEnd/>
            <a:tailEnd/>
          </a:ln>
        </p:spPr>
      </p:pic>
      <p:sp>
        <p:nvSpPr>
          <p:cNvPr id="6" name="Line 4"/>
          <p:cNvSpPr>
            <a:spLocks noChangeShapeType="1"/>
          </p:cNvSpPr>
          <p:nvPr/>
        </p:nvSpPr>
        <p:spPr bwMode="auto">
          <a:xfrm>
            <a:off x="609600" y="1676400"/>
            <a:ext cx="81534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lstStyle/>
          <a:p>
            <a:pPr eaLnBrk="1" fontAlgn="auto" hangingPunct="1">
              <a:spcAft>
                <a:spcPts val="0"/>
              </a:spcAft>
              <a:defRPr/>
            </a:pPr>
            <a:r>
              <a:rPr lang="en-US" sz="3200" dirty="0" smtClean="0">
                <a:solidFill>
                  <a:schemeClr val="tx2">
                    <a:satMod val="130000"/>
                  </a:schemeClr>
                </a:solidFill>
              </a:rPr>
              <a:t>    </a:t>
            </a:r>
            <a:r>
              <a:rPr lang="en-US" sz="3200" dirty="0" smtClean="0">
                <a:solidFill>
                  <a:schemeClr val="tx2">
                    <a:satMod val="130000"/>
                  </a:schemeClr>
                </a:solidFill>
              </a:rPr>
              <a:t>V. Survey </a:t>
            </a:r>
            <a:r>
              <a:rPr lang="en-US" sz="3200" dirty="0" smtClean="0">
                <a:solidFill>
                  <a:schemeClr val="tx2">
                    <a:satMod val="130000"/>
                  </a:schemeClr>
                </a:solidFill>
              </a:rPr>
              <a:t>Responses by Percentage</a:t>
            </a:r>
            <a:endParaRPr lang="en-US" sz="3200" dirty="0">
              <a:solidFill>
                <a:schemeClr val="tx2">
                  <a:satMod val="130000"/>
                </a:schemeClr>
              </a:solidFill>
            </a:endParaRPr>
          </a:p>
        </p:txBody>
      </p:sp>
      <p:sp>
        <p:nvSpPr>
          <p:cNvPr id="3" name="Content Placeholder 2"/>
          <p:cNvSpPr>
            <a:spLocks noGrp="1"/>
          </p:cNvSpPr>
          <p:nvPr>
            <p:ph idx="1"/>
          </p:nvPr>
        </p:nvSpPr>
        <p:spPr>
          <a:xfrm>
            <a:off x="1219200" y="1295400"/>
            <a:ext cx="7239000" cy="5334000"/>
          </a:xfrm>
        </p:spPr>
        <p:txBody>
          <a:bodyPr>
            <a:normAutofit/>
          </a:bodyPr>
          <a:lstStyle/>
          <a:p>
            <a:pPr marL="365760" indent="-283464" eaLnBrk="1" fontAlgn="auto" hangingPunct="1">
              <a:spcAft>
                <a:spcPts val="0"/>
              </a:spcAft>
              <a:buNone/>
              <a:defRPr/>
            </a:pPr>
            <a:endParaRPr lang="en-US" sz="2400" dirty="0" smtClean="0"/>
          </a:p>
          <a:p>
            <a:pPr marL="640398" lvl="1" indent="-283464" eaLnBrk="1" fontAlgn="auto" hangingPunct="1">
              <a:spcAft>
                <a:spcPts val="0"/>
              </a:spcAft>
              <a:buNone/>
              <a:defRPr/>
            </a:pPr>
            <a:endParaRPr lang="en-US" sz="2400" dirty="0" smtClean="0"/>
          </a:p>
          <a:p>
            <a:pPr marL="365760" indent="-283464" eaLnBrk="1" fontAlgn="auto" hangingPunct="1">
              <a:spcAft>
                <a:spcPts val="0"/>
              </a:spcAft>
              <a:defRPr/>
            </a:pPr>
            <a:endParaRPr lang="en-US" sz="2800" dirty="0" smtClean="0"/>
          </a:p>
          <a:p>
            <a:pPr>
              <a:buFont typeface="Wingdings 2" pitchFamily="18" charset="2"/>
              <a:buNone/>
              <a:defRPr/>
            </a:pPr>
            <a:endParaRPr lang="en-US" sz="4000" dirty="0" smtClean="0"/>
          </a:p>
        </p:txBody>
      </p:sp>
      <p:sp>
        <p:nvSpPr>
          <p:cNvPr id="14340" name="Line 4"/>
          <p:cNvSpPr>
            <a:spLocks noChangeShapeType="1"/>
          </p:cNvSpPr>
          <p:nvPr/>
        </p:nvSpPr>
        <p:spPr bwMode="auto">
          <a:xfrm>
            <a:off x="457200" y="1143000"/>
            <a:ext cx="8153400" cy="0"/>
          </a:xfrm>
          <a:prstGeom prst="line">
            <a:avLst/>
          </a:prstGeom>
          <a:noFill/>
          <a:ln w="38100">
            <a:solidFill>
              <a:srgbClr val="008080"/>
            </a:solidFill>
            <a:round/>
            <a:headEnd/>
            <a:tailEnd/>
          </a:ln>
        </p:spPr>
        <p:txBody>
          <a:bodyPr/>
          <a:lstStyle/>
          <a:p>
            <a:endParaRPr lang="en-US"/>
          </a:p>
        </p:txBody>
      </p:sp>
      <p:pic>
        <p:nvPicPr>
          <p:cNvPr id="14341" name="Picture 38"/>
          <p:cNvPicPr>
            <a:picLocks noChangeAspect="1" noChangeArrowheads="1"/>
          </p:cNvPicPr>
          <p:nvPr/>
        </p:nvPicPr>
        <p:blipFill>
          <a:blip r:embed="rId3"/>
          <a:srcRect/>
          <a:stretch>
            <a:fillRect/>
          </a:stretch>
        </p:blipFill>
        <p:spPr bwMode="auto">
          <a:xfrm>
            <a:off x="7467600" y="228600"/>
            <a:ext cx="1295400" cy="519113"/>
          </a:xfrm>
          <a:prstGeom prst="rect">
            <a:avLst/>
          </a:prstGeom>
          <a:noFill/>
          <a:ln w="9525">
            <a:noFill/>
            <a:miter lim="800000"/>
            <a:headEnd/>
            <a:tailEnd/>
          </a:ln>
        </p:spPr>
      </p:pic>
      <p:sp>
        <p:nvSpPr>
          <p:cNvPr id="14342" name="Slide Number Placeholder 5"/>
          <p:cNvSpPr>
            <a:spLocks noGrp="1"/>
          </p:cNvSpPr>
          <p:nvPr>
            <p:ph type="sldNum" sz="quarter" idx="12"/>
          </p:nvPr>
        </p:nvSpPr>
        <p:spPr bwMode="auto">
          <a:noFill/>
          <a:ln>
            <a:miter lim="800000"/>
            <a:headEnd/>
            <a:tailEnd/>
          </a:ln>
        </p:spPr>
        <p:txBody>
          <a:bodyPr/>
          <a:lstStyle/>
          <a:p>
            <a:fld id="{410D53B7-1D98-4FD1-BA2F-8770CBF7662F}" type="slidenum">
              <a:rPr lang="en-US" altLang="en-US" smtClean="0"/>
              <a:pPr/>
              <a:t>17</a:t>
            </a:fld>
            <a:endParaRPr lang="en-US" altLang="en-US" smtClean="0"/>
          </a:p>
        </p:txBody>
      </p:sp>
      <p:graphicFrame>
        <p:nvGraphicFramePr>
          <p:cNvPr id="10" name="Chart 9"/>
          <p:cNvGraphicFramePr/>
          <p:nvPr/>
        </p:nvGraphicFramePr>
        <p:xfrm>
          <a:off x="1447800" y="1447800"/>
          <a:ext cx="7162800" cy="3733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609600" y="1524000"/>
          <a:ext cx="7239000" cy="4724400"/>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33400"/>
            <a:ext cx="7407275" cy="990600"/>
          </a:xfrm>
        </p:spPr>
        <p:txBody>
          <a:bodyPr>
            <a:normAutofit/>
          </a:bodyPr>
          <a:lstStyle/>
          <a:p>
            <a:pPr>
              <a:defRPr/>
            </a:pPr>
            <a:r>
              <a:rPr lang="en-US" sz="4400" dirty="0" smtClean="0">
                <a:solidFill>
                  <a:schemeClr val="tx2">
                    <a:satMod val="130000"/>
                  </a:schemeClr>
                </a:solidFill>
              </a:rPr>
              <a:t> </a:t>
            </a:r>
            <a:r>
              <a:rPr lang="en-US" sz="4400" dirty="0" smtClean="0">
                <a:solidFill>
                  <a:schemeClr val="tx2">
                    <a:satMod val="130000"/>
                  </a:schemeClr>
                </a:solidFill>
              </a:rPr>
              <a:t>V. </a:t>
            </a:r>
            <a:r>
              <a:rPr lang="en-US" sz="3600" dirty="0" smtClean="0">
                <a:solidFill>
                  <a:schemeClr val="tx2">
                    <a:satMod val="130000"/>
                  </a:schemeClr>
                </a:solidFill>
              </a:rPr>
              <a:t>Data Generated- English</a:t>
            </a:r>
            <a:endParaRPr lang="en-US" sz="3600" dirty="0"/>
          </a:p>
        </p:txBody>
      </p:sp>
      <p:sp>
        <p:nvSpPr>
          <p:cNvPr id="3" name="Subtitle 2"/>
          <p:cNvSpPr>
            <a:spLocks noGrp="1"/>
          </p:cNvSpPr>
          <p:nvPr>
            <p:ph type="subTitle" idx="1"/>
          </p:nvPr>
        </p:nvSpPr>
        <p:spPr>
          <a:xfrm>
            <a:off x="1371600" y="1752600"/>
            <a:ext cx="7407275" cy="4953000"/>
          </a:xfrm>
        </p:spPr>
        <p:txBody>
          <a:bodyPr/>
          <a:lstStyle/>
          <a:p>
            <a:pPr>
              <a:buFont typeface="Arial" pitchFamily="34" charset="0"/>
              <a:buChar char="•"/>
              <a:defRPr/>
            </a:pPr>
            <a:r>
              <a:rPr lang="en-US" sz="2800" dirty="0" smtClean="0"/>
              <a:t> </a:t>
            </a:r>
            <a:r>
              <a:rPr lang="en-US" sz="2000" dirty="0" smtClean="0"/>
              <a:t>122 surveys completed</a:t>
            </a:r>
          </a:p>
          <a:p>
            <a:pPr>
              <a:defRPr/>
            </a:pPr>
            <a:r>
              <a:rPr lang="en-US" sz="1800" dirty="0" smtClean="0"/>
              <a:t>	- 95.8% uninsured (4.2% on Emergency </a:t>
            </a:r>
            <a:r>
              <a:rPr lang="en-US" sz="1800" dirty="0" err="1" smtClean="0"/>
              <a:t>Medi</a:t>
            </a:r>
            <a:r>
              <a:rPr lang="en-US" sz="1800" dirty="0" smtClean="0"/>
              <a:t>-Cal)</a:t>
            </a:r>
          </a:p>
          <a:p>
            <a:pPr>
              <a:defRPr/>
            </a:pPr>
            <a:r>
              <a:rPr lang="en-US" sz="1800" dirty="0" smtClean="0"/>
              <a:t>	- 66.7% stated insurance is very important to them </a:t>
            </a:r>
          </a:p>
          <a:p>
            <a:pPr>
              <a:defRPr/>
            </a:pPr>
            <a:r>
              <a:rPr lang="en-US" sz="1800" dirty="0" smtClean="0"/>
              <a:t>	(8.9% stated it’s not important)</a:t>
            </a:r>
          </a:p>
          <a:p>
            <a:pPr>
              <a:defRPr/>
            </a:pPr>
            <a:r>
              <a:rPr lang="en-US" sz="1800" dirty="0" smtClean="0"/>
              <a:t>	- 77.7% no PCP (If no PCP,  58.2% don’t want assistance </a:t>
            </a:r>
          </a:p>
          <a:p>
            <a:pPr>
              <a:defRPr/>
            </a:pPr>
            <a:r>
              <a:rPr lang="en-US" sz="1800" dirty="0" smtClean="0"/>
              <a:t>	finding a PCP; 41.2% want help finding a PCP)</a:t>
            </a:r>
          </a:p>
          <a:p>
            <a:pPr>
              <a:defRPr/>
            </a:pPr>
            <a:r>
              <a:rPr lang="en-US" sz="1800" dirty="0" smtClean="0"/>
              <a:t>	- Majority rated health as “good” and saw a health </a:t>
            </a:r>
          </a:p>
          <a:p>
            <a:pPr>
              <a:defRPr/>
            </a:pPr>
            <a:r>
              <a:rPr lang="en-US" sz="1800" dirty="0" smtClean="0"/>
              <a:t>	professional 1-2 times in last 12 months</a:t>
            </a:r>
          </a:p>
          <a:p>
            <a:pPr>
              <a:defRPr/>
            </a:pPr>
            <a:r>
              <a:rPr lang="en-US" sz="1800" dirty="0" smtClean="0">
                <a:ea typeface="ＭＳ Ｐゴシック" pitchFamily="34" charset="-128"/>
              </a:rPr>
              <a:t>	- 87.6% have lived in EDC for more than 12 months</a:t>
            </a:r>
          </a:p>
          <a:p>
            <a:pPr>
              <a:defRPr/>
            </a:pPr>
            <a:r>
              <a:rPr lang="en-US" sz="1800" dirty="0" smtClean="0">
                <a:ea typeface="ＭＳ Ｐゴシック" pitchFamily="34" charset="-128"/>
              </a:rPr>
              <a:t>	- 86.8% US Citizens or LPR</a:t>
            </a:r>
          </a:p>
          <a:p>
            <a:pPr>
              <a:defRPr/>
            </a:pPr>
            <a:r>
              <a:rPr lang="en-US" sz="1800" dirty="0" smtClean="0"/>
              <a:t>	- 62.8% employed, 37.2% unemployed (of employed, 54.7% </a:t>
            </a:r>
          </a:p>
          <a:p>
            <a:pPr>
              <a:defRPr/>
            </a:pPr>
            <a:r>
              <a:rPr lang="en-US" sz="1800" dirty="0" smtClean="0"/>
              <a:t>	employed F/T); - 80.6% employers don’t offer insurance</a:t>
            </a:r>
          </a:p>
          <a:p>
            <a:pPr>
              <a:defRPr/>
            </a:pPr>
            <a:r>
              <a:rPr lang="en-US" sz="1800" dirty="0" smtClean="0"/>
              <a:t>	- 82% report income below $25K,  11% 25-50K,  4% 50-75K,  3% 	100K+</a:t>
            </a:r>
          </a:p>
          <a:p>
            <a:pPr>
              <a:defRPr/>
            </a:pPr>
            <a:r>
              <a:rPr lang="en-US" sz="2800" dirty="0" smtClean="0"/>
              <a:t> </a:t>
            </a:r>
          </a:p>
          <a:p>
            <a:pPr>
              <a:defRPr/>
            </a:pPr>
            <a:endParaRPr lang="en-US" sz="2800" dirty="0" smtClean="0"/>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000" dirty="0" smtClean="0"/>
          </a:p>
          <a:p>
            <a:pPr>
              <a:defRPr/>
            </a:pPr>
            <a:endParaRPr lang="en-US" sz="1200" dirty="0" smtClean="0"/>
          </a:p>
        </p:txBody>
      </p:sp>
      <p:pic>
        <p:nvPicPr>
          <p:cNvPr id="15364" name="Picture 38"/>
          <p:cNvPicPr>
            <a:picLocks noChangeAspect="1" noChangeArrowheads="1"/>
          </p:cNvPicPr>
          <p:nvPr/>
        </p:nvPicPr>
        <p:blipFill>
          <a:blip r:embed="rId3"/>
          <a:srcRect/>
          <a:stretch>
            <a:fillRect/>
          </a:stretch>
        </p:blipFill>
        <p:spPr bwMode="auto">
          <a:xfrm>
            <a:off x="7467600" y="228600"/>
            <a:ext cx="1295400" cy="519113"/>
          </a:xfrm>
          <a:prstGeom prst="rect">
            <a:avLst/>
          </a:prstGeom>
          <a:noFill/>
          <a:ln w="9525">
            <a:noFill/>
            <a:miter lim="800000"/>
            <a:headEnd/>
            <a:tailEnd/>
          </a:ln>
        </p:spPr>
      </p:pic>
      <p:sp>
        <p:nvSpPr>
          <p:cNvPr id="15365" name="Line 4"/>
          <p:cNvSpPr>
            <a:spLocks noChangeShapeType="1"/>
          </p:cNvSpPr>
          <p:nvPr/>
        </p:nvSpPr>
        <p:spPr bwMode="auto">
          <a:xfrm>
            <a:off x="609600" y="1600200"/>
            <a:ext cx="81534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762000"/>
            <a:ext cx="7407275" cy="685800"/>
          </a:xfrm>
        </p:spPr>
        <p:txBody>
          <a:bodyPr>
            <a:normAutofit fontScale="90000"/>
          </a:bodyPr>
          <a:lstStyle/>
          <a:p>
            <a:pPr>
              <a:defRPr/>
            </a:pPr>
            <a:r>
              <a:rPr lang="en-US" sz="2600" dirty="0" smtClean="0"/>
              <a:t>V.  Data Generated: </a:t>
            </a:r>
            <a:r>
              <a:rPr lang="en-US" sz="2600" dirty="0" smtClean="0"/>
              <a:t>Barriers </a:t>
            </a:r>
            <a:r>
              <a:rPr lang="en-US" sz="2600" dirty="0" smtClean="0"/>
              <a:t>identified by </a:t>
            </a:r>
            <a:r>
              <a:rPr lang="en-US" sz="2600" dirty="0" smtClean="0"/>
              <a:t>English-speaking respondents </a:t>
            </a:r>
            <a:endParaRPr lang="en-US" sz="2600" dirty="0"/>
          </a:p>
        </p:txBody>
      </p:sp>
      <p:sp>
        <p:nvSpPr>
          <p:cNvPr id="3" name="Subtitle 2"/>
          <p:cNvSpPr>
            <a:spLocks noGrp="1"/>
          </p:cNvSpPr>
          <p:nvPr>
            <p:ph type="subTitle" idx="1"/>
          </p:nvPr>
        </p:nvSpPr>
        <p:spPr>
          <a:xfrm>
            <a:off x="1143000" y="2133600"/>
            <a:ext cx="7407275" cy="4343400"/>
          </a:xfrm>
        </p:spPr>
        <p:txBody>
          <a:bodyPr/>
          <a:lstStyle/>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p:txBody>
      </p:sp>
      <p:sp>
        <p:nvSpPr>
          <p:cNvPr id="16388" name="Line 4"/>
          <p:cNvSpPr>
            <a:spLocks noChangeShapeType="1"/>
          </p:cNvSpPr>
          <p:nvPr/>
        </p:nvSpPr>
        <p:spPr bwMode="auto">
          <a:xfrm>
            <a:off x="609600" y="1447800"/>
            <a:ext cx="8153400" cy="0"/>
          </a:xfrm>
          <a:prstGeom prst="line">
            <a:avLst/>
          </a:prstGeom>
          <a:noFill/>
          <a:ln w="38100">
            <a:solidFill>
              <a:srgbClr val="008080"/>
            </a:solidFill>
            <a:round/>
            <a:headEnd/>
            <a:tailEnd/>
          </a:ln>
        </p:spPr>
        <p:txBody>
          <a:bodyPr/>
          <a:lstStyle/>
          <a:p>
            <a:endParaRPr lang="en-US"/>
          </a:p>
        </p:txBody>
      </p:sp>
      <p:pic>
        <p:nvPicPr>
          <p:cNvPr id="16389" name="Picture 38"/>
          <p:cNvPicPr>
            <a:picLocks noChangeAspect="1" noChangeArrowheads="1"/>
          </p:cNvPicPr>
          <p:nvPr/>
        </p:nvPicPr>
        <p:blipFill>
          <a:blip r:embed="rId2"/>
          <a:srcRect/>
          <a:stretch>
            <a:fillRect/>
          </a:stretch>
        </p:blipFill>
        <p:spPr bwMode="auto">
          <a:xfrm>
            <a:off x="7467600" y="228600"/>
            <a:ext cx="1295400" cy="519113"/>
          </a:xfrm>
          <a:prstGeom prst="rect">
            <a:avLst/>
          </a:prstGeom>
          <a:noFill/>
          <a:ln w="9525">
            <a:noFill/>
            <a:miter lim="800000"/>
            <a:headEnd/>
            <a:tailEnd/>
          </a:ln>
        </p:spPr>
      </p:pic>
      <p:graphicFrame>
        <p:nvGraphicFramePr>
          <p:cNvPr id="7" name="Table 6"/>
          <p:cNvGraphicFramePr>
            <a:graphicFrameLocks noGrp="1"/>
          </p:cNvGraphicFramePr>
          <p:nvPr/>
        </p:nvGraphicFramePr>
        <p:xfrm>
          <a:off x="1143000" y="1676400"/>
          <a:ext cx="7619998" cy="4800597"/>
        </p:xfrm>
        <a:graphic>
          <a:graphicData uri="http://schemas.openxmlformats.org/drawingml/2006/table">
            <a:tbl>
              <a:tblPr/>
              <a:tblGrid>
                <a:gridCol w="4790134"/>
                <a:gridCol w="1414932"/>
                <a:gridCol w="1414932"/>
              </a:tblGrid>
              <a:tr h="614298">
                <a:tc gridSpan="3">
                  <a:txBody>
                    <a:bodyPr/>
                    <a:lstStyle/>
                    <a:p>
                      <a:pPr algn="l" fontAlgn="ctr"/>
                      <a:r>
                        <a:rPr lang="en-US" sz="1600" b="1" i="0" u="none" strike="noStrike" dirty="0">
                          <a:latin typeface="Microsoft Sans Serif"/>
                        </a:rPr>
                        <a:t>What are some of the challenges you’ve experienced in getting OR keeping health insurance? Select as many as applicable.</a:t>
                      </a:r>
                    </a:p>
                  </a:txBody>
                  <a:tcPr marL="0" marR="0" marT="0" marB="0" anchor="ctr">
                    <a:lnL>
                      <a:noFill/>
                    </a:lnL>
                    <a:lnR>
                      <a:noFill/>
                    </a:lnR>
                    <a:lnT>
                      <a:noFill/>
                    </a:lnT>
                    <a:lnB>
                      <a:noFill/>
                    </a:lnB>
                    <a:solidFill>
                      <a:srgbClr val="DDDDDD"/>
                    </a:solidFill>
                  </a:tcPr>
                </a:tc>
                <a:tc hMerge="1">
                  <a:txBody>
                    <a:bodyPr/>
                    <a:lstStyle/>
                    <a:p>
                      <a:endParaRPr lang="en-US"/>
                    </a:p>
                  </a:txBody>
                  <a:tcPr/>
                </a:tc>
                <a:tc hMerge="1">
                  <a:txBody>
                    <a:bodyPr/>
                    <a:lstStyle/>
                    <a:p>
                      <a:endParaRPr lang="en-US"/>
                    </a:p>
                  </a:txBody>
                  <a:tcPr/>
                </a:tc>
              </a:tr>
              <a:tr h="738637">
                <a:tc>
                  <a:txBody>
                    <a:bodyPr/>
                    <a:lstStyle/>
                    <a:p>
                      <a:pPr algn="l" fontAlgn="ctr"/>
                      <a:r>
                        <a:rPr lang="en-US" sz="1400" b="1" i="0" u="none" strike="noStrike" dirty="0">
                          <a:solidFill>
                            <a:srgbClr val="000000"/>
                          </a:solidFill>
                          <a:latin typeface="Microsoft Sans Serif"/>
                        </a:rPr>
                        <a:t>Answer Options</a:t>
                      </a:r>
                    </a:p>
                  </a:txBody>
                  <a:tcPr marL="0" marR="0" marT="0" marB="0" anchor="ctr">
                    <a:lnL>
                      <a:noFill/>
                    </a:lnL>
                    <a:lnR>
                      <a:noFill/>
                    </a:lnR>
                    <a:lnT>
                      <a:noFill/>
                    </a:lnT>
                    <a:lnB>
                      <a:noFill/>
                    </a:lnB>
                    <a:solidFill>
                      <a:srgbClr val="DEE9F7"/>
                    </a:solidFill>
                  </a:tcPr>
                </a:tc>
                <a:tc>
                  <a:txBody>
                    <a:bodyPr/>
                    <a:lstStyle/>
                    <a:p>
                      <a:pPr algn="ctr" fontAlgn="ctr"/>
                      <a:r>
                        <a:rPr lang="en-US" sz="1400" b="1" i="0" u="none" strike="noStrike">
                          <a:solidFill>
                            <a:srgbClr val="000000"/>
                          </a:solidFill>
                          <a:latin typeface="Microsoft Sans Serif"/>
                        </a:rPr>
                        <a:t>Response Percent</a:t>
                      </a:r>
                    </a:p>
                  </a:txBody>
                  <a:tcPr marL="0" marR="0" marT="0" marB="0" anchor="ctr">
                    <a:lnL>
                      <a:noFill/>
                    </a:lnL>
                    <a:lnR>
                      <a:noFill/>
                    </a:lnR>
                    <a:lnT>
                      <a:noFill/>
                    </a:lnT>
                    <a:lnB>
                      <a:noFill/>
                    </a:lnB>
                    <a:solidFill>
                      <a:srgbClr val="CDD8E6"/>
                    </a:solidFill>
                  </a:tcPr>
                </a:tc>
                <a:tc>
                  <a:txBody>
                    <a:bodyPr/>
                    <a:lstStyle/>
                    <a:p>
                      <a:pPr algn="ctr" fontAlgn="ctr"/>
                      <a:r>
                        <a:rPr lang="en-US" sz="1400" b="1" i="0" u="none" strike="noStrike">
                          <a:solidFill>
                            <a:srgbClr val="000000"/>
                          </a:solidFill>
                          <a:latin typeface="Microsoft Sans Serif"/>
                        </a:rPr>
                        <a:t>Response Count</a:t>
                      </a:r>
                    </a:p>
                  </a:txBody>
                  <a:tcPr marL="0" marR="0" marT="0" marB="0" anchor="ctr">
                    <a:lnL>
                      <a:noFill/>
                    </a:lnL>
                    <a:lnR>
                      <a:noFill/>
                    </a:lnR>
                    <a:lnT>
                      <a:noFill/>
                    </a:lnT>
                    <a:lnB>
                      <a:noFill/>
                    </a:lnB>
                    <a:solidFill>
                      <a:srgbClr val="CDD8E6"/>
                    </a:solidFill>
                  </a:tcPr>
                </a:tc>
              </a:tr>
              <a:tr h="313920">
                <a:tc>
                  <a:txBody>
                    <a:bodyPr/>
                    <a:lstStyle/>
                    <a:p>
                      <a:pPr algn="l" fontAlgn="b"/>
                      <a:r>
                        <a:rPr lang="en-US" sz="1400" b="0" i="0" u="none" strike="noStrike" dirty="0">
                          <a:latin typeface="Microsoft Sans Serif"/>
                        </a:rPr>
                        <a:t>The options are too expensive.</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64.7%</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75</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313920">
                <a:tc>
                  <a:txBody>
                    <a:bodyPr/>
                    <a:lstStyle/>
                    <a:p>
                      <a:pPr algn="l" fontAlgn="b"/>
                      <a:r>
                        <a:rPr lang="en-US" sz="1400" b="0" i="0" u="none" strike="noStrike">
                          <a:latin typeface="Microsoft Sans Serif"/>
                        </a:rPr>
                        <a:t>I don't know what is available.</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37.9%</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44</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468151">
                <a:tc>
                  <a:txBody>
                    <a:bodyPr/>
                    <a:lstStyle/>
                    <a:p>
                      <a:pPr algn="l" fontAlgn="b"/>
                      <a:r>
                        <a:rPr lang="en-US" sz="1400" b="0" i="0" u="none" strike="noStrike" dirty="0">
                          <a:latin typeface="Microsoft Sans Serif"/>
                        </a:rPr>
                        <a:t>I don't know how to apply. / I am not sure where to go to apply.</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25.9%</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30</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313920">
                <a:tc>
                  <a:txBody>
                    <a:bodyPr/>
                    <a:lstStyle/>
                    <a:p>
                      <a:pPr algn="l" fontAlgn="b"/>
                      <a:r>
                        <a:rPr lang="en-US" sz="1400" b="0" i="0" u="none" strike="noStrike">
                          <a:latin typeface="Microsoft Sans Serif"/>
                        </a:rPr>
                        <a:t>I am unsure how to pick which insurance is best for me.</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25.9%</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30</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468151">
                <a:tc>
                  <a:txBody>
                    <a:bodyPr/>
                    <a:lstStyle/>
                    <a:p>
                      <a:pPr algn="l" fontAlgn="b"/>
                      <a:r>
                        <a:rPr lang="en-US" sz="1400" b="0" i="0" u="none" strike="noStrike" dirty="0">
                          <a:latin typeface="Microsoft Sans Serif"/>
                        </a:rPr>
                        <a:t>I don't think I qualify for anything (insurance policy, financial assistance, etc.)</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21.6%</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25</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313920">
                <a:tc>
                  <a:txBody>
                    <a:bodyPr/>
                    <a:lstStyle/>
                    <a:p>
                      <a:pPr algn="l" fontAlgn="b"/>
                      <a:r>
                        <a:rPr lang="en-US" sz="1400" b="0" i="0" u="none" strike="noStrike" dirty="0">
                          <a:latin typeface="Microsoft Sans Serif"/>
                        </a:rPr>
                        <a:t>The application is too hard/ complex.</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15.5%</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18</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313920">
                <a:tc>
                  <a:txBody>
                    <a:bodyPr/>
                    <a:lstStyle/>
                    <a:p>
                      <a:pPr algn="l" fontAlgn="b"/>
                      <a:r>
                        <a:rPr lang="en-US" sz="1400" b="0" i="0" u="none" strike="noStrike" dirty="0">
                          <a:latin typeface="Microsoft Sans Serif"/>
                        </a:rPr>
                        <a:t>The online application was too difficult/ didn't work.</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8.6%</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10</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313920">
                <a:tc>
                  <a:txBody>
                    <a:bodyPr/>
                    <a:lstStyle/>
                    <a:p>
                      <a:pPr algn="l" fontAlgn="b"/>
                      <a:r>
                        <a:rPr lang="en-US" sz="1400" b="0" i="0" u="none" strike="noStrike" dirty="0">
                          <a:latin typeface="Microsoft Sans Serif"/>
                        </a:rPr>
                        <a:t>Other</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5.2%</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6</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313920">
                <a:tc>
                  <a:txBody>
                    <a:bodyPr/>
                    <a:lstStyle/>
                    <a:p>
                      <a:pPr algn="l" fontAlgn="b"/>
                      <a:r>
                        <a:rPr lang="en-US" sz="1400" b="0" i="0" u="none" strike="noStrike" dirty="0">
                          <a:latin typeface="Microsoft Sans Serif"/>
                        </a:rPr>
                        <a:t>I don't want insurance.</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4.3%</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5</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313920">
                <a:tc>
                  <a:txBody>
                    <a:bodyPr/>
                    <a:lstStyle/>
                    <a:p>
                      <a:pPr algn="l" fontAlgn="b"/>
                      <a:r>
                        <a:rPr lang="en-US" sz="1400" b="0" i="0" u="none" strike="noStrike" dirty="0">
                          <a:latin typeface="Microsoft Sans Serif"/>
                        </a:rPr>
                        <a:t>I have a language barrier.</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a:latin typeface="Microsoft Sans Serif"/>
                        </a:rPr>
                        <a:t>2.6%</a:t>
                      </a: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3</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609600"/>
            <a:ext cx="7406640" cy="859302"/>
          </a:xfrm>
        </p:spPr>
        <p:txBody>
          <a:bodyPr/>
          <a:lstStyle/>
          <a:p>
            <a:r>
              <a:rPr lang="en-US" dirty="0" smtClean="0"/>
              <a:t>I. Introduction: Approaches</a:t>
            </a:r>
            <a:endParaRPr lang="en-US" dirty="0"/>
          </a:p>
        </p:txBody>
      </p:sp>
      <p:sp>
        <p:nvSpPr>
          <p:cNvPr id="3" name="Subtitle 2"/>
          <p:cNvSpPr>
            <a:spLocks noGrp="1"/>
          </p:cNvSpPr>
          <p:nvPr>
            <p:ph type="subTitle" idx="1"/>
          </p:nvPr>
        </p:nvSpPr>
        <p:spPr>
          <a:xfrm>
            <a:off x="1295400" y="1600200"/>
            <a:ext cx="7406640" cy="4855536"/>
          </a:xfrm>
        </p:spPr>
        <p:txBody>
          <a:bodyPr/>
          <a:lstStyle/>
          <a:p>
            <a:pPr lvl="0">
              <a:buFont typeface="Arial" pitchFamily="34" charset="0"/>
              <a:buChar char="•"/>
            </a:pPr>
            <a:r>
              <a:rPr lang="en-US" dirty="0" smtClean="0"/>
              <a:t> </a:t>
            </a:r>
            <a:r>
              <a:rPr lang="en-US" sz="2400" dirty="0" smtClean="0"/>
              <a:t>Regular </a:t>
            </a:r>
            <a:r>
              <a:rPr lang="en-US" sz="2400" dirty="0" smtClean="0"/>
              <a:t>meetings with </a:t>
            </a:r>
            <a:r>
              <a:rPr lang="en-US" sz="2400" dirty="0" smtClean="0"/>
              <a:t>community partners via the “Remaining Uninsured” Stakeholder Workgroup and ACCEL Standing Committees </a:t>
            </a:r>
            <a:endParaRPr lang="en-US" sz="2400" dirty="0" smtClean="0"/>
          </a:p>
          <a:p>
            <a:pPr>
              <a:buFont typeface="Arial" pitchFamily="34" charset="0"/>
              <a:buChar char="•"/>
            </a:pPr>
            <a:r>
              <a:rPr lang="en-US" sz="2400" dirty="0" smtClean="0"/>
              <a:t> </a:t>
            </a:r>
            <a:r>
              <a:rPr lang="en-US" sz="2400" dirty="0" smtClean="0"/>
              <a:t>Research and summary of existing data about uninsured </a:t>
            </a:r>
            <a:r>
              <a:rPr lang="en-US" sz="2400" dirty="0" smtClean="0"/>
              <a:t>populations </a:t>
            </a:r>
            <a:r>
              <a:rPr lang="en-US" sz="2400" dirty="0" smtClean="0"/>
              <a:t>in the community </a:t>
            </a:r>
          </a:p>
          <a:p>
            <a:pPr lvl="0">
              <a:buFont typeface="Arial" pitchFamily="34" charset="0"/>
              <a:buChar char="•"/>
            </a:pPr>
            <a:r>
              <a:rPr lang="en-US" sz="2400" dirty="0" smtClean="0"/>
              <a:t>Multi-prong </a:t>
            </a:r>
            <a:r>
              <a:rPr lang="en-US" sz="2400" dirty="0" smtClean="0"/>
              <a:t>approach to obtain input from target population includes, focus groups, surveys, social media and use of </a:t>
            </a:r>
            <a:r>
              <a:rPr lang="en-US" sz="2400" dirty="0" smtClean="0"/>
              <a:t>three </a:t>
            </a:r>
            <a:r>
              <a:rPr lang="en-US" sz="2400" dirty="0" smtClean="0"/>
              <a:t>Community Survey </a:t>
            </a:r>
            <a:r>
              <a:rPr lang="en-US" sz="2400" dirty="0" smtClean="0"/>
              <a:t>Coordinators.</a:t>
            </a:r>
          </a:p>
          <a:p>
            <a:pPr lvl="0">
              <a:buFont typeface="Arial" pitchFamily="34" charset="0"/>
              <a:buChar char="•"/>
            </a:pPr>
            <a:r>
              <a:rPr lang="en-US" sz="2400" dirty="0" smtClean="0"/>
              <a:t> </a:t>
            </a:r>
            <a:r>
              <a:rPr lang="en-US" sz="2400" dirty="0" smtClean="0"/>
              <a:t>Ongoing discussions with community partners and ACCEL Standing Committees (particularly Quality Assurance Workgroup) regarding future implementation of recommended practices.</a:t>
            </a:r>
            <a:endParaRPr lang="en-US" sz="2400" dirty="0" smtClean="0"/>
          </a:p>
          <a:p>
            <a:endParaRPr lang="en-US" dirty="0"/>
          </a:p>
        </p:txBody>
      </p:sp>
      <p:pic>
        <p:nvPicPr>
          <p:cNvPr id="4" name="Picture 38"/>
          <p:cNvPicPr>
            <a:picLocks noChangeAspect="1" noChangeArrowheads="1"/>
          </p:cNvPicPr>
          <p:nvPr/>
        </p:nvPicPr>
        <p:blipFill>
          <a:blip r:embed="rId2"/>
          <a:srcRect/>
          <a:stretch>
            <a:fillRect/>
          </a:stretch>
        </p:blipFill>
        <p:spPr bwMode="auto">
          <a:xfrm>
            <a:off x="7467600" y="228600"/>
            <a:ext cx="1295400" cy="519113"/>
          </a:xfrm>
          <a:prstGeom prst="rect">
            <a:avLst/>
          </a:prstGeom>
          <a:noFill/>
          <a:ln w="9525">
            <a:noFill/>
            <a:miter lim="800000"/>
            <a:headEnd/>
            <a:tailEnd/>
          </a:ln>
        </p:spPr>
      </p:pic>
      <p:sp>
        <p:nvSpPr>
          <p:cNvPr id="5" name="Line 4"/>
          <p:cNvSpPr>
            <a:spLocks noChangeShapeType="1"/>
          </p:cNvSpPr>
          <p:nvPr/>
        </p:nvSpPr>
        <p:spPr bwMode="auto">
          <a:xfrm>
            <a:off x="685800" y="1447800"/>
            <a:ext cx="81534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33401"/>
            <a:ext cx="7407275" cy="914400"/>
          </a:xfrm>
        </p:spPr>
        <p:txBody>
          <a:bodyPr/>
          <a:lstStyle/>
          <a:p>
            <a:pPr>
              <a:defRPr/>
            </a:pPr>
            <a:r>
              <a:rPr lang="en-US" sz="3200" dirty="0" smtClean="0"/>
              <a:t>V. Data Generated- </a:t>
            </a:r>
            <a:r>
              <a:rPr lang="en-US" sz="3200" dirty="0" smtClean="0"/>
              <a:t>Spanish</a:t>
            </a:r>
            <a:endParaRPr lang="en-US" sz="3200" dirty="0"/>
          </a:p>
        </p:txBody>
      </p:sp>
      <p:sp>
        <p:nvSpPr>
          <p:cNvPr id="3" name="Subtitle 2"/>
          <p:cNvSpPr>
            <a:spLocks noGrp="1"/>
          </p:cNvSpPr>
          <p:nvPr>
            <p:ph type="subTitle" idx="1"/>
          </p:nvPr>
        </p:nvSpPr>
        <p:spPr>
          <a:xfrm>
            <a:off x="1219200" y="1524000"/>
            <a:ext cx="7559675" cy="5334000"/>
          </a:xfrm>
        </p:spPr>
        <p:txBody>
          <a:bodyPr/>
          <a:lstStyle/>
          <a:p>
            <a:pPr>
              <a:buFont typeface="Arial" pitchFamily="34" charset="0"/>
              <a:buChar char="•"/>
              <a:defRPr/>
            </a:pPr>
            <a:r>
              <a:rPr lang="en-US" sz="2000" dirty="0" smtClean="0"/>
              <a:t> 156 survey responses</a:t>
            </a:r>
          </a:p>
          <a:p>
            <a:pPr>
              <a:defRPr/>
            </a:pPr>
            <a:r>
              <a:rPr lang="en-US" sz="2000" dirty="0" smtClean="0"/>
              <a:t>	- 59.9% uninsured (40.1% on Emergency </a:t>
            </a:r>
            <a:r>
              <a:rPr lang="en-US" sz="2000" dirty="0" err="1" smtClean="0"/>
              <a:t>Medi</a:t>
            </a:r>
            <a:r>
              <a:rPr lang="en-US" sz="2000" dirty="0" smtClean="0"/>
              <a:t>-Cal)</a:t>
            </a:r>
          </a:p>
          <a:p>
            <a:pPr>
              <a:defRPr/>
            </a:pPr>
            <a:r>
              <a:rPr lang="en-US" sz="2000" dirty="0" smtClean="0"/>
              <a:t>	- 86% stated health insurance is “very </a:t>
            </a:r>
          </a:p>
          <a:p>
            <a:pPr>
              <a:defRPr/>
            </a:pPr>
            <a:r>
              <a:rPr lang="en-US" sz="2000" dirty="0" smtClean="0"/>
              <a:t>	important” to them. (2% stated “not important”)</a:t>
            </a:r>
          </a:p>
          <a:p>
            <a:pPr>
              <a:defRPr/>
            </a:pPr>
            <a:r>
              <a:rPr lang="en-US" sz="2000" dirty="0" smtClean="0"/>
              <a:t>	- 69% reported no PCP (if no PCP, 57.4% would </a:t>
            </a:r>
          </a:p>
          <a:p>
            <a:pPr>
              <a:defRPr/>
            </a:pPr>
            <a:r>
              <a:rPr lang="en-US" sz="2000" dirty="0" smtClean="0"/>
              <a:t>	like assistance finding a PCP; 42.6% would not)</a:t>
            </a:r>
          </a:p>
          <a:p>
            <a:pPr>
              <a:defRPr/>
            </a:pPr>
            <a:r>
              <a:rPr lang="en-US" sz="2000" dirty="0" smtClean="0"/>
              <a:t>	- Most reported “good” health condition although 38.7% said </a:t>
            </a:r>
          </a:p>
          <a:p>
            <a:pPr>
              <a:defRPr/>
            </a:pPr>
            <a:r>
              <a:rPr lang="en-US" sz="2000" dirty="0" smtClean="0"/>
              <a:t>	“fair” condition</a:t>
            </a:r>
          </a:p>
          <a:p>
            <a:pPr>
              <a:defRPr/>
            </a:pPr>
            <a:r>
              <a:rPr lang="en-US" sz="2000" dirty="0" smtClean="0"/>
              <a:t>	- 35% have not seen a health professional in last 12 </a:t>
            </a:r>
          </a:p>
          <a:p>
            <a:pPr>
              <a:defRPr/>
            </a:pPr>
            <a:r>
              <a:rPr lang="en-US" sz="2000" dirty="0" smtClean="0"/>
              <a:t>	months, 36% have had 1-2 visits, and 22% have had </a:t>
            </a:r>
          </a:p>
          <a:p>
            <a:pPr>
              <a:defRPr/>
            </a:pPr>
            <a:r>
              <a:rPr lang="en-US" sz="2000" dirty="0" smtClean="0"/>
              <a:t>	3-5 visits</a:t>
            </a:r>
          </a:p>
          <a:p>
            <a:pPr>
              <a:defRPr/>
            </a:pPr>
            <a:r>
              <a:rPr lang="en-US" sz="2000" dirty="0" smtClean="0"/>
              <a:t>	- 86% have lived in EDC for more than 12 months.</a:t>
            </a:r>
          </a:p>
          <a:p>
            <a:pPr>
              <a:defRPr/>
            </a:pPr>
            <a:r>
              <a:rPr lang="en-US" sz="2000" dirty="0" smtClean="0"/>
              <a:t>	- 63% are employed (56% F/T, 44% P/T)</a:t>
            </a:r>
          </a:p>
        </p:txBody>
      </p:sp>
      <p:pic>
        <p:nvPicPr>
          <p:cNvPr id="17412" name="Picture 38"/>
          <p:cNvPicPr>
            <a:picLocks noChangeAspect="1" noChangeArrowheads="1"/>
          </p:cNvPicPr>
          <p:nvPr/>
        </p:nvPicPr>
        <p:blipFill>
          <a:blip r:embed="rId3"/>
          <a:srcRect/>
          <a:stretch>
            <a:fillRect/>
          </a:stretch>
        </p:blipFill>
        <p:spPr bwMode="auto">
          <a:xfrm>
            <a:off x="7467600" y="228600"/>
            <a:ext cx="1295400" cy="519113"/>
          </a:xfrm>
          <a:prstGeom prst="rect">
            <a:avLst/>
          </a:prstGeom>
          <a:noFill/>
          <a:ln w="9525">
            <a:noFill/>
            <a:miter lim="800000"/>
            <a:headEnd/>
            <a:tailEnd/>
          </a:ln>
        </p:spPr>
      </p:pic>
      <p:sp>
        <p:nvSpPr>
          <p:cNvPr id="17413" name="Line 4"/>
          <p:cNvSpPr>
            <a:spLocks noChangeShapeType="1"/>
          </p:cNvSpPr>
          <p:nvPr/>
        </p:nvSpPr>
        <p:spPr bwMode="auto">
          <a:xfrm>
            <a:off x="685800" y="1447800"/>
            <a:ext cx="81534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85800"/>
            <a:ext cx="7086600" cy="685800"/>
          </a:xfrm>
        </p:spPr>
        <p:txBody>
          <a:bodyPr>
            <a:normAutofit fontScale="90000"/>
          </a:bodyPr>
          <a:lstStyle/>
          <a:p>
            <a:pPr>
              <a:defRPr/>
            </a:pPr>
            <a:r>
              <a:rPr lang="en-US" sz="2800" dirty="0" smtClean="0">
                <a:solidFill>
                  <a:schemeClr val="tx2">
                    <a:satMod val="130000"/>
                  </a:schemeClr>
                </a:solidFill>
              </a:rPr>
              <a:t>V. Dated Generated: Barriers </a:t>
            </a:r>
            <a:r>
              <a:rPr lang="en-US" sz="2800" dirty="0" smtClean="0">
                <a:solidFill>
                  <a:schemeClr val="tx2">
                    <a:satMod val="130000"/>
                  </a:schemeClr>
                </a:solidFill>
              </a:rPr>
              <a:t>identified </a:t>
            </a:r>
            <a:r>
              <a:rPr lang="en-US" sz="2800" dirty="0" smtClean="0">
                <a:solidFill>
                  <a:schemeClr val="tx2">
                    <a:satMod val="130000"/>
                  </a:schemeClr>
                </a:solidFill>
              </a:rPr>
              <a:t>by Spanish-speaking </a:t>
            </a:r>
            <a:r>
              <a:rPr lang="en-US" sz="2800" dirty="0" smtClean="0">
                <a:solidFill>
                  <a:schemeClr val="tx2">
                    <a:satMod val="130000"/>
                  </a:schemeClr>
                </a:solidFill>
              </a:rPr>
              <a:t>respondents </a:t>
            </a:r>
            <a:endParaRPr lang="en-US" sz="2800" dirty="0"/>
          </a:p>
        </p:txBody>
      </p:sp>
      <p:sp>
        <p:nvSpPr>
          <p:cNvPr id="18436" name="Slide Number Placeholder 3"/>
          <p:cNvSpPr>
            <a:spLocks noGrp="1"/>
          </p:cNvSpPr>
          <p:nvPr>
            <p:ph type="sldNum" sz="quarter" idx="12"/>
          </p:nvPr>
        </p:nvSpPr>
        <p:spPr bwMode="auto">
          <a:noFill/>
          <a:ln>
            <a:miter lim="800000"/>
            <a:headEnd/>
            <a:tailEnd/>
          </a:ln>
        </p:spPr>
        <p:txBody>
          <a:bodyPr/>
          <a:lstStyle/>
          <a:p>
            <a:fld id="{16322FBE-66E6-4239-A24D-467AE5D62A80}" type="slidenum">
              <a:rPr lang="en-US" altLang="en-US" smtClean="0"/>
              <a:pPr/>
              <a:t>21</a:t>
            </a:fld>
            <a:endParaRPr lang="en-US" altLang="en-US" smtClean="0"/>
          </a:p>
        </p:txBody>
      </p:sp>
      <p:sp>
        <p:nvSpPr>
          <p:cNvPr id="18437" name="Line 4"/>
          <p:cNvSpPr>
            <a:spLocks noChangeShapeType="1"/>
          </p:cNvSpPr>
          <p:nvPr/>
        </p:nvSpPr>
        <p:spPr bwMode="auto">
          <a:xfrm>
            <a:off x="685800" y="1371600"/>
            <a:ext cx="8153400" cy="0"/>
          </a:xfrm>
          <a:prstGeom prst="line">
            <a:avLst/>
          </a:prstGeom>
          <a:noFill/>
          <a:ln w="38100">
            <a:solidFill>
              <a:srgbClr val="008080"/>
            </a:solidFill>
            <a:round/>
            <a:headEnd/>
            <a:tailEnd/>
          </a:ln>
        </p:spPr>
        <p:txBody>
          <a:bodyPr/>
          <a:lstStyle/>
          <a:p>
            <a:endParaRPr lang="en-US"/>
          </a:p>
        </p:txBody>
      </p:sp>
      <p:pic>
        <p:nvPicPr>
          <p:cNvPr id="18438" name="Picture 38"/>
          <p:cNvPicPr>
            <a:picLocks noChangeAspect="1" noChangeArrowheads="1"/>
          </p:cNvPicPr>
          <p:nvPr/>
        </p:nvPicPr>
        <p:blipFill>
          <a:blip r:embed="rId3"/>
          <a:srcRect/>
          <a:stretch>
            <a:fillRect/>
          </a:stretch>
        </p:blipFill>
        <p:spPr bwMode="auto">
          <a:xfrm>
            <a:off x="7467600" y="228600"/>
            <a:ext cx="1295400" cy="519113"/>
          </a:xfrm>
          <a:prstGeom prst="rect">
            <a:avLst/>
          </a:prstGeom>
          <a:noFill/>
          <a:ln w="9525">
            <a:noFill/>
            <a:miter lim="800000"/>
            <a:headEnd/>
            <a:tailEnd/>
          </a:ln>
        </p:spPr>
      </p:pic>
      <p:graphicFrame>
        <p:nvGraphicFramePr>
          <p:cNvPr id="8" name="Table 7"/>
          <p:cNvGraphicFramePr>
            <a:graphicFrameLocks noGrp="1"/>
          </p:cNvGraphicFramePr>
          <p:nvPr/>
        </p:nvGraphicFramePr>
        <p:xfrm>
          <a:off x="1219200" y="1752598"/>
          <a:ext cx="7696201" cy="4414984"/>
        </p:xfrm>
        <a:graphic>
          <a:graphicData uri="http://schemas.openxmlformats.org/drawingml/2006/table">
            <a:tbl>
              <a:tblPr/>
              <a:tblGrid>
                <a:gridCol w="4838037"/>
                <a:gridCol w="1429082"/>
                <a:gridCol w="1429082"/>
              </a:tblGrid>
              <a:tr h="558762">
                <a:tc gridSpan="3">
                  <a:txBody>
                    <a:bodyPr/>
                    <a:lstStyle/>
                    <a:p>
                      <a:pPr algn="l" fontAlgn="ctr"/>
                      <a:r>
                        <a:rPr lang="en-US" sz="1600" b="1" i="0" u="none" strike="noStrike" dirty="0">
                          <a:latin typeface="Microsoft Sans Serif"/>
                        </a:rPr>
                        <a:t>What are some of the challenges you’ve experienced in getting OR keeping health insurance? Select as many as applicable.</a:t>
                      </a:r>
                    </a:p>
                  </a:txBody>
                  <a:tcPr marL="0" marR="0" marT="0" marB="0" anchor="ctr">
                    <a:lnL>
                      <a:noFill/>
                    </a:lnL>
                    <a:lnR>
                      <a:noFill/>
                    </a:lnR>
                    <a:lnT>
                      <a:noFill/>
                    </a:lnT>
                    <a:lnB>
                      <a:noFill/>
                    </a:lnB>
                    <a:solidFill>
                      <a:srgbClr val="DDDDDD"/>
                    </a:solidFill>
                  </a:tcPr>
                </a:tc>
                <a:tc hMerge="1">
                  <a:txBody>
                    <a:bodyPr/>
                    <a:lstStyle/>
                    <a:p>
                      <a:endParaRPr lang="en-US"/>
                    </a:p>
                  </a:txBody>
                  <a:tcPr/>
                </a:tc>
                <a:tc hMerge="1">
                  <a:txBody>
                    <a:bodyPr/>
                    <a:lstStyle/>
                    <a:p>
                      <a:endParaRPr lang="en-US"/>
                    </a:p>
                  </a:txBody>
                  <a:tcPr/>
                </a:tc>
              </a:tr>
              <a:tr h="671860">
                <a:tc>
                  <a:txBody>
                    <a:bodyPr/>
                    <a:lstStyle/>
                    <a:p>
                      <a:pPr algn="l" fontAlgn="ctr"/>
                      <a:r>
                        <a:rPr lang="en-US" sz="1400" b="1" i="0" u="none" strike="noStrike" dirty="0">
                          <a:solidFill>
                            <a:srgbClr val="000000"/>
                          </a:solidFill>
                          <a:latin typeface="Microsoft Sans Serif"/>
                        </a:rPr>
                        <a:t>Answer Options</a:t>
                      </a:r>
                    </a:p>
                  </a:txBody>
                  <a:tcPr marL="0" marR="0" marT="0" marB="0" anchor="ctr">
                    <a:lnL>
                      <a:noFill/>
                    </a:lnL>
                    <a:lnR>
                      <a:noFill/>
                    </a:lnR>
                    <a:lnT>
                      <a:noFill/>
                    </a:lnT>
                    <a:lnB>
                      <a:noFill/>
                    </a:lnB>
                    <a:solidFill>
                      <a:srgbClr val="DEE9F7"/>
                    </a:solidFill>
                  </a:tcPr>
                </a:tc>
                <a:tc>
                  <a:txBody>
                    <a:bodyPr/>
                    <a:lstStyle/>
                    <a:p>
                      <a:pPr algn="ctr" fontAlgn="ctr"/>
                      <a:r>
                        <a:rPr lang="en-US" sz="1400" b="1" i="0" u="none" strike="noStrike">
                          <a:solidFill>
                            <a:srgbClr val="000000"/>
                          </a:solidFill>
                          <a:latin typeface="Microsoft Sans Serif"/>
                        </a:rPr>
                        <a:t>Response Percent</a:t>
                      </a:r>
                    </a:p>
                  </a:txBody>
                  <a:tcPr marL="0" marR="0" marT="0" marB="0" anchor="ctr">
                    <a:lnL>
                      <a:noFill/>
                    </a:lnL>
                    <a:lnR>
                      <a:noFill/>
                    </a:lnR>
                    <a:lnT>
                      <a:noFill/>
                    </a:lnT>
                    <a:lnB>
                      <a:noFill/>
                    </a:lnB>
                    <a:solidFill>
                      <a:srgbClr val="CDD8E6"/>
                    </a:solidFill>
                  </a:tcPr>
                </a:tc>
                <a:tc>
                  <a:txBody>
                    <a:bodyPr/>
                    <a:lstStyle/>
                    <a:p>
                      <a:pPr algn="ctr" fontAlgn="ctr"/>
                      <a:r>
                        <a:rPr lang="en-US" sz="1400" b="1" i="0" u="none" strike="noStrike">
                          <a:solidFill>
                            <a:srgbClr val="000000"/>
                          </a:solidFill>
                          <a:latin typeface="Microsoft Sans Serif"/>
                        </a:rPr>
                        <a:t>Response Count</a:t>
                      </a:r>
                    </a:p>
                  </a:txBody>
                  <a:tcPr marL="0" marR="0" marT="0" marB="0" anchor="ctr">
                    <a:lnL>
                      <a:noFill/>
                    </a:lnL>
                    <a:lnR>
                      <a:noFill/>
                    </a:lnR>
                    <a:lnT>
                      <a:noFill/>
                    </a:lnT>
                    <a:lnB>
                      <a:noFill/>
                    </a:lnB>
                    <a:solidFill>
                      <a:srgbClr val="CDD8E6"/>
                    </a:solidFill>
                  </a:tcPr>
                </a:tc>
              </a:tr>
              <a:tr h="285540">
                <a:tc>
                  <a:txBody>
                    <a:bodyPr/>
                    <a:lstStyle/>
                    <a:p>
                      <a:pPr algn="l" fontAlgn="b"/>
                      <a:r>
                        <a:rPr lang="en-US" sz="1400" b="0" i="0" u="none" strike="noStrike" dirty="0">
                          <a:latin typeface="Microsoft Sans Serif"/>
                        </a:rPr>
                        <a:t>The options are too expensive.</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60.7%</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94</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450021">
                <a:tc>
                  <a:txBody>
                    <a:bodyPr/>
                    <a:lstStyle/>
                    <a:p>
                      <a:pPr algn="l" fontAlgn="b"/>
                      <a:r>
                        <a:rPr lang="en-US" sz="1400" b="0" i="0" u="none" strike="noStrike" dirty="0">
                          <a:latin typeface="Microsoft Sans Serif"/>
                        </a:rPr>
                        <a:t>I don't think I qualify for anything (insurance policy, financial assistance, etc.)</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53.6%</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83</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285540">
                <a:tc>
                  <a:txBody>
                    <a:bodyPr/>
                    <a:lstStyle/>
                    <a:p>
                      <a:pPr algn="l" fontAlgn="b"/>
                      <a:r>
                        <a:rPr lang="en-US" sz="1400" b="0" i="0" u="none" strike="noStrike">
                          <a:latin typeface="Microsoft Sans Serif"/>
                        </a:rPr>
                        <a:t>I don't know what is available.</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47.1%</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73</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285540">
                <a:tc>
                  <a:txBody>
                    <a:bodyPr/>
                    <a:lstStyle/>
                    <a:p>
                      <a:pPr algn="l" fontAlgn="b"/>
                      <a:r>
                        <a:rPr lang="en-US" sz="1400" b="0" i="0" u="none" strike="noStrike" dirty="0">
                          <a:latin typeface="Microsoft Sans Serif"/>
                        </a:rPr>
                        <a:t>I have a language barrier.</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32.9%</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51</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285540">
                <a:tc>
                  <a:txBody>
                    <a:bodyPr/>
                    <a:lstStyle/>
                    <a:p>
                      <a:pPr algn="l" fontAlgn="b"/>
                      <a:r>
                        <a:rPr lang="en-US" sz="1400" b="0" i="0" u="none" strike="noStrike" dirty="0">
                          <a:latin typeface="Microsoft Sans Serif"/>
                        </a:rPr>
                        <a:t>I am unsure how to pick which insurance is best for me.</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30.3%</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47</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450021">
                <a:tc>
                  <a:txBody>
                    <a:bodyPr/>
                    <a:lstStyle/>
                    <a:p>
                      <a:pPr algn="l" fontAlgn="b"/>
                      <a:r>
                        <a:rPr lang="en-US" sz="1400" b="0" i="0" u="none" strike="noStrike" dirty="0">
                          <a:latin typeface="Microsoft Sans Serif"/>
                        </a:rPr>
                        <a:t>I don't know how to apply. / I am not sure where to go to apply.</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29.7%</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46</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285540">
                <a:tc>
                  <a:txBody>
                    <a:bodyPr/>
                    <a:lstStyle/>
                    <a:p>
                      <a:pPr algn="l" fontAlgn="b"/>
                      <a:r>
                        <a:rPr lang="en-US" sz="1400" b="0" i="0" u="none" strike="noStrike" dirty="0">
                          <a:latin typeface="Microsoft Sans Serif"/>
                        </a:rPr>
                        <a:t>The application is too hard/ complex.</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13.6%</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21</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285540">
                <a:tc>
                  <a:txBody>
                    <a:bodyPr/>
                    <a:lstStyle/>
                    <a:p>
                      <a:pPr algn="l" fontAlgn="b"/>
                      <a:r>
                        <a:rPr lang="en-US" sz="1400" b="0" i="0" u="none" strike="noStrike" dirty="0">
                          <a:latin typeface="Microsoft Sans Serif"/>
                        </a:rPr>
                        <a:t>The online application was too difficult/ didn't work.</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7.7%</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12</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285540">
                <a:tc>
                  <a:txBody>
                    <a:bodyPr/>
                    <a:lstStyle/>
                    <a:p>
                      <a:pPr algn="l" fontAlgn="b"/>
                      <a:r>
                        <a:rPr lang="en-US" sz="1400" b="0" i="0" u="none" strike="noStrike">
                          <a:latin typeface="Microsoft Sans Serif"/>
                        </a:rPr>
                        <a:t>Other</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5.2%</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8</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r h="285540">
                <a:tc>
                  <a:txBody>
                    <a:bodyPr/>
                    <a:lstStyle/>
                    <a:p>
                      <a:pPr algn="l" fontAlgn="b"/>
                      <a:r>
                        <a:rPr lang="en-US" sz="1400" b="0" i="0" u="none" strike="noStrike" dirty="0">
                          <a:latin typeface="Microsoft Sans Serif"/>
                        </a:rPr>
                        <a:t>I don't want insurance.</a:t>
                      </a:r>
                    </a:p>
                  </a:txBody>
                  <a:tcPr marL="0" marR="0" marT="0" marB="0" anchor="b">
                    <a:lnL>
                      <a:noFill/>
                    </a:lnL>
                    <a:lnR>
                      <a:noFill/>
                    </a:lnR>
                    <a:lnT>
                      <a:noFill/>
                    </a:lnT>
                    <a:lnB>
                      <a:noFill/>
                    </a:lnB>
                    <a:solidFill>
                      <a:srgbClr val="EEEEEE"/>
                    </a:solidFill>
                  </a:tcPr>
                </a:tc>
                <a:tc>
                  <a:txBody>
                    <a:bodyPr/>
                    <a:lstStyle/>
                    <a:p>
                      <a:pPr algn="ctr" fontAlgn="ctr"/>
                      <a:r>
                        <a:rPr lang="en-US" sz="1400" b="0" i="0" u="none" strike="noStrike" dirty="0" smtClean="0">
                          <a:latin typeface="Microsoft Sans Serif"/>
                        </a:rPr>
                        <a:t>1.3%</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c>
                  <a:txBody>
                    <a:bodyPr/>
                    <a:lstStyle/>
                    <a:p>
                      <a:pPr algn="ctr" fontAlgn="ctr"/>
                      <a:r>
                        <a:rPr lang="en-US" sz="1400" b="0" i="0" u="none" strike="noStrike" dirty="0" smtClean="0">
                          <a:latin typeface="Microsoft Sans Serif"/>
                        </a:rPr>
                        <a:t>2</a:t>
                      </a:r>
                      <a:endParaRPr lang="en-US" sz="1400" b="0" i="0" u="none" strike="noStrike" dirty="0">
                        <a:latin typeface="Microsoft Sans Serif"/>
                      </a:endParaRPr>
                    </a:p>
                  </a:txBody>
                  <a:tcPr marL="0" marR="0" marT="0" marB="0" anchor="ctr">
                    <a:lnL>
                      <a:noFill/>
                    </a:lnL>
                    <a:lnR>
                      <a:noFill/>
                    </a:lnR>
                    <a:lnT>
                      <a:noFill/>
                    </a:lnT>
                    <a:lnB>
                      <a:noFill/>
                    </a:lnB>
                    <a:solidFill>
                      <a:srgbClr val="DEE9F7"/>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normAutofit fontScale="90000"/>
          </a:bodyPr>
          <a:lstStyle/>
          <a:p>
            <a:pPr eaLnBrk="1" fontAlgn="auto" hangingPunct="1">
              <a:spcAft>
                <a:spcPts val="0"/>
              </a:spcAft>
              <a:defRPr/>
            </a:pPr>
            <a:r>
              <a:rPr lang="en-US" sz="3200" dirty="0" smtClean="0">
                <a:solidFill>
                  <a:schemeClr val="tx2">
                    <a:satMod val="130000"/>
                  </a:schemeClr>
                </a:solidFill>
              </a:rPr>
              <a:t>     </a:t>
            </a:r>
            <a:r>
              <a:rPr lang="en-US" sz="4400" dirty="0" smtClean="0">
                <a:solidFill>
                  <a:schemeClr val="tx2">
                    <a:satMod val="130000"/>
                  </a:schemeClr>
                </a:solidFill>
              </a:rPr>
              <a:t>V. </a:t>
            </a:r>
            <a:r>
              <a:rPr lang="en-US" sz="4400" dirty="0" smtClean="0">
                <a:solidFill>
                  <a:schemeClr val="tx2">
                    <a:satMod val="130000"/>
                  </a:schemeClr>
                </a:solidFill>
              </a:rPr>
              <a:t>Focus </a:t>
            </a:r>
            <a:r>
              <a:rPr lang="en-US" sz="4400" dirty="0" smtClean="0">
                <a:solidFill>
                  <a:schemeClr val="tx2">
                    <a:satMod val="130000"/>
                  </a:schemeClr>
                </a:solidFill>
              </a:rPr>
              <a:t>Group Findings</a:t>
            </a:r>
            <a:endParaRPr lang="en-US" sz="4400" dirty="0">
              <a:solidFill>
                <a:schemeClr val="tx2">
                  <a:satMod val="130000"/>
                </a:schemeClr>
              </a:solidFill>
            </a:endParaRPr>
          </a:p>
        </p:txBody>
      </p:sp>
      <p:sp>
        <p:nvSpPr>
          <p:cNvPr id="19459" name="Content Placeholder 2"/>
          <p:cNvSpPr>
            <a:spLocks noGrp="1"/>
          </p:cNvSpPr>
          <p:nvPr>
            <p:ph idx="1"/>
          </p:nvPr>
        </p:nvSpPr>
        <p:spPr>
          <a:xfrm>
            <a:off x="1219200" y="1447800"/>
            <a:ext cx="7239000" cy="5181600"/>
          </a:xfrm>
        </p:spPr>
        <p:txBody>
          <a:bodyPr/>
          <a:lstStyle/>
          <a:p>
            <a:pPr marL="539750" indent="-457200" eaLnBrk="1" hangingPunct="1">
              <a:buNone/>
            </a:pPr>
            <a:r>
              <a:rPr lang="en-US" sz="2000" dirty="0" smtClean="0"/>
              <a:t>1.  Progress House Men’s Facility (substance abuse)</a:t>
            </a:r>
          </a:p>
          <a:p>
            <a:pPr marL="539750" indent="-457200" eaLnBrk="1" hangingPunct="1">
              <a:buNone/>
            </a:pPr>
            <a:r>
              <a:rPr lang="en-US" sz="2000" dirty="0" smtClean="0"/>
              <a:t>	</a:t>
            </a:r>
            <a:r>
              <a:rPr lang="en-US" sz="1200" dirty="0" smtClean="0"/>
              <a:t>-  11 participants</a:t>
            </a:r>
          </a:p>
          <a:p>
            <a:pPr marL="539750" indent="-457200" eaLnBrk="1" hangingPunct="1">
              <a:buNone/>
            </a:pPr>
            <a:r>
              <a:rPr lang="en-US" sz="1200" dirty="0" smtClean="0"/>
              <a:t>	- Would like more information and guidance on nuts and bolts of using health care (ID cards, how to make an appt,  location of health facilities in county)</a:t>
            </a:r>
          </a:p>
          <a:p>
            <a:pPr marL="539750" indent="-457200" eaLnBrk="1" hangingPunct="1">
              <a:buNone/>
            </a:pPr>
            <a:r>
              <a:rPr lang="en-US" sz="1200" dirty="0" smtClean="0"/>
              <a:t>	- Often feel discounted/mistreated by medical professionals</a:t>
            </a:r>
          </a:p>
          <a:p>
            <a:pPr marL="539750" indent="-457200" eaLnBrk="1" hangingPunct="1">
              <a:buNone/>
            </a:pPr>
            <a:r>
              <a:rPr lang="en-US" sz="1200" dirty="0" smtClean="0"/>
              <a:t>	- Good experiences with </a:t>
            </a:r>
            <a:r>
              <a:rPr lang="en-US" sz="1200" dirty="0" err="1" smtClean="0"/>
              <a:t>Medi</a:t>
            </a:r>
            <a:r>
              <a:rPr lang="en-US" sz="1200" dirty="0" smtClean="0"/>
              <a:t>-Cal. Felt it was more </a:t>
            </a:r>
            <a:r>
              <a:rPr lang="en-US" sz="1200" dirty="0" smtClean="0"/>
              <a:t>straight-forward </a:t>
            </a:r>
            <a:r>
              <a:rPr lang="en-US" sz="1200" dirty="0" smtClean="0"/>
              <a:t>and user friendly.</a:t>
            </a:r>
          </a:p>
          <a:p>
            <a:pPr marL="539750" indent="-457200" eaLnBrk="1" hangingPunct="1">
              <a:buNone/>
            </a:pPr>
            <a:r>
              <a:rPr lang="en-US" sz="1200" dirty="0" smtClean="0"/>
              <a:t>	- Have current dental needs.</a:t>
            </a:r>
          </a:p>
          <a:p>
            <a:pPr marL="539750" indent="-457200" eaLnBrk="1" hangingPunct="1">
              <a:buNone/>
            </a:pPr>
            <a:r>
              <a:rPr lang="en-US" sz="1200" dirty="0" smtClean="0"/>
              <a:t>	- Confusion with billing- received multiple bills from multiple departments. Would appreciate one bill with total broken down per department. </a:t>
            </a:r>
          </a:p>
          <a:p>
            <a:pPr eaLnBrk="1" hangingPunct="1">
              <a:buNone/>
            </a:pPr>
            <a:r>
              <a:rPr lang="en-US" sz="2000" dirty="0" smtClean="0"/>
              <a:t>2. Progress House Women’s Facility(substance abuse)</a:t>
            </a:r>
          </a:p>
          <a:p>
            <a:pPr eaLnBrk="1" hangingPunct="1">
              <a:buNone/>
            </a:pPr>
            <a:r>
              <a:rPr lang="en-US" sz="2000" dirty="0" smtClean="0"/>
              <a:t>	</a:t>
            </a:r>
            <a:r>
              <a:rPr lang="en-US" sz="1200" dirty="0" smtClean="0"/>
              <a:t>-  15 participants, 5 from El Dorado County</a:t>
            </a:r>
          </a:p>
          <a:p>
            <a:pPr eaLnBrk="1" hangingPunct="1">
              <a:buNone/>
            </a:pPr>
            <a:r>
              <a:rPr lang="en-US" sz="1200" dirty="0" smtClean="0"/>
              <a:t>	- Most have had insurance for years and children are also covered.</a:t>
            </a:r>
          </a:p>
          <a:p>
            <a:pPr eaLnBrk="1" hangingPunct="1">
              <a:buNone/>
            </a:pPr>
            <a:r>
              <a:rPr lang="en-US" sz="1200" dirty="0" smtClean="0"/>
              <a:t>	- Experience many difficulties with accessing  specialty services, usually due to coverage issues and lack of transportation.</a:t>
            </a:r>
          </a:p>
          <a:p>
            <a:pPr eaLnBrk="1" hangingPunct="1">
              <a:buNone/>
            </a:pPr>
            <a:r>
              <a:rPr lang="en-US" sz="1200" dirty="0" smtClean="0"/>
              <a:t>	- Unsatisfied  with the care they have received (dr. will only see you for one issue at a time and only for 15 </a:t>
            </a:r>
            <a:r>
              <a:rPr lang="en-US" sz="1200" dirty="0" err="1" smtClean="0"/>
              <a:t>mins</a:t>
            </a:r>
            <a:r>
              <a:rPr lang="en-US" sz="1200" dirty="0" smtClean="0"/>
              <a:t>.; provider won’t address my issues (</a:t>
            </a:r>
            <a:r>
              <a:rPr lang="en-US" sz="1200" dirty="0" err="1" smtClean="0"/>
              <a:t>Hep</a:t>
            </a:r>
            <a:r>
              <a:rPr lang="en-US" sz="1200" dirty="0" smtClean="0"/>
              <a:t> C) while I’m in treatment; child refused treatment because parent does not support vaccination)</a:t>
            </a:r>
          </a:p>
          <a:p>
            <a:pPr eaLnBrk="1" hangingPunct="1">
              <a:buNone/>
            </a:pPr>
            <a:r>
              <a:rPr lang="en-US" sz="1200" dirty="0" smtClean="0"/>
              <a:t>	- Issues accessing care for self and children when “double covered” (one company not paying the other, bills under review because of two policies, paperwork hassles)</a:t>
            </a:r>
          </a:p>
          <a:p>
            <a:pPr eaLnBrk="1" hangingPunct="1">
              <a:buNone/>
            </a:pPr>
            <a:endParaRPr lang="en-US" sz="1400" dirty="0" smtClean="0"/>
          </a:p>
          <a:p>
            <a:pPr eaLnBrk="1" hangingPunct="1">
              <a:buNone/>
            </a:pPr>
            <a:endParaRPr lang="en-US" sz="1400" dirty="0" smtClean="0"/>
          </a:p>
          <a:p>
            <a:pPr eaLnBrk="1" hangingPunct="1">
              <a:buNone/>
            </a:pPr>
            <a:endParaRPr lang="en-US" sz="1400" dirty="0" smtClean="0"/>
          </a:p>
        </p:txBody>
      </p:sp>
      <p:sp>
        <p:nvSpPr>
          <p:cNvPr id="19460" name="Line 4"/>
          <p:cNvSpPr>
            <a:spLocks noChangeShapeType="1"/>
          </p:cNvSpPr>
          <p:nvPr/>
        </p:nvSpPr>
        <p:spPr bwMode="auto">
          <a:xfrm>
            <a:off x="457200" y="1371600"/>
            <a:ext cx="8153400" cy="0"/>
          </a:xfrm>
          <a:prstGeom prst="line">
            <a:avLst/>
          </a:prstGeom>
          <a:noFill/>
          <a:ln w="38100">
            <a:solidFill>
              <a:srgbClr val="008080"/>
            </a:solidFill>
            <a:round/>
            <a:headEnd/>
            <a:tailEnd/>
          </a:ln>
        </p:spPr>
        <p:txBody>
          <a:bodyPr/>
          <a:lstStyle/>
          <a:p>
            <a:endParaRPr lang="en-US"/>
          </a:p>
        </p:txBody>
      </p:sp>
      <p:pic>
        <p:nvPicPr>
          <p:cNvPr id="19461" name="Picture 38"/>
          <p:cNvPicPr>
            <a:picLocks noChangeAspect="1" noChangeArrowheads="1"/>
          </p:cNvPicPr>
          <p:nvPr/>
        </p:nvPicPr>
        <p:blipFill>
          <a:blip r:embed="rId3"/>
          <a:srcRect/>
          <a:stretch>
            <a:fillRect/>
          </a:stretch>
        </p:blipFill>
        <p:spPr bwMode="auto">
          <a:xfrm>
            <a:off x="7467600" y="228600"/>
            <a:ext cx="1295400" cy="519113"/>
          </a:xfrm>
          <a:prstGeom prst="rect">
            <a:avLst/>
          </a:prstGeom>
          <a:noFill/>
          <a:ln w="9525">
            <a:noFill/>
            <a:miter lim="800000"/>
            <a:headEnd/>
            <a:tailEnd/>
          </a:ln>
        </p:spPr>
      </p:pic>
      <p:sp>
        <p:nvSpPr>
          <p:cNvPr id="19462" name="Slide Number Placeholder 5"/>
          <p:cNvSpPr>
            <a:spLocks noGrp="1"/>
          </p:cNvSpPr>
          <p:nvPr>
            <p:ph type="sldNum" sz="quarter" idx="12"/>
          </p:nvPr>
        </p:nvSpPr>
        <p:spPr bwMode="auto">
          <a:noFill/>
          <a:ln>
            <a:miter lim="800000"/>
            <a:headEnd/>
            <a:tailEnd/>
          </a:ln>
        </p:spPr>
        <p:txBody>
          <a:bodyPr/>
          <a:lstStyle/>
          <a:p>
            <a:fld id="{A3E65E89-5161-41B3-943E-838C61441B65}" type="slidenum">
              <a:rPr lang="en-US" altLang="en-US" smtClean="0"/>
              <a:pPr/>
              <a:t>22</a:t>
            </a:fld>
            <a:endParaRPr lang="en-US" alt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609600"/>
            <a:ext cx="7406640" cy="685800"/>
          </a:xfrm>
        </p:spPr>
        <p:txBody>
          <a:bodyPr>
            <a:normAutofit fontScale="90000"/>
          </a:bodyPr>
          <a:lstStyle/>
          <a:p>
            <a:r>
              <a:rPr lang="en-US" sz="4400" dirty="0" smtClean="0">
                <a:solidFill>
                  <a:schemeClr val="tx2">
                    <a:satMod val="130000"/>
                  </a:schemeClr>
                </a:solidFill>
              </a:rPr>
              <a:t>V. Focus </a:t>
            </a:r>
            <a:r>
              <a:rPr lang="en-US" sz="4400" dirty="0" smtClean="0">
                <a:solidFill>
                  <a:schemeClr val="tx2">
                    <a:satMod val="130000"/>
                  </a:schemeClr>
                </a:solidFill>
              </a:rPr>
              <a:t>Group </a:t>
            </a:r>
            <a:r>
              <a:rPr lang="en-US" sz="4400" dirty="0" smtClean="0">
                <a:solidFill>
                  <a:schemeClr val="tx2">
                    <a:satMod val="130000"/>
                  </a:schemeClr>
                </a:solidFill>
              </a:rPr>
              <a:t>Findings, Cont.</a:t>
            </a:r>
            <a:endParaRPr lang="en-US" dirty="0"/>
          </a:p>
        </p:txBody>
      </p:sp>
      <p:sp>
        <p:nvSpPr>
          <p:cNvPr id="3" name="Subtitle 2"/>
          <p:cNvSpPr>
            <a:spLocks noGrp="1"/>
          </p:cNvSpPr>
          <p:nvPr>
            <p:ph type="subTitle" idx="1"/>
          </p:nvPr>
        </p:nvSpPr>
        <p:spPr>
          <a:xfrm>
            <a:off x="1219200" y="1447800"/>
            <a:ext cx="7406640" cy="5181600"/>
          </a:xfrm>
        </p:spPr>
        <p:txBody>
          <a:bodyPr/>
          <a:lstStyle/>
          <a:p>
            <a:pPr eaLnBrk="1" hangingPunct="1"/>
            <a:r>
              <a:rPr lang="en-US" sz="1800" dirty="0" smtClean="0"/>
              <a:t>3. Mt. </a:t>
            </a:r>
            <a:r>
              <a:rPr lang="en-US" sz="1800" dirty="0" err="1" smtClean="0"/>
              <a:t>Tallac</a:t>
            </a:r>
            <a:r>
              <a:rPr lang="en-US" sz="1800" dirty="0" smtClean="0"/>
              <a:t> Continuation High School (young </a:t>
            </a:r>
            <a:r>
              <a:rPr lang="en-US" sz="1800" dirty="0" err="1" smtClean="0"/>
              <a:t>invincibles</a:t>
            </a:r>
            <a:r>
              <a:rPr lang="en-US" sz="1800" dirty="0" smtClean="0"/>
              <a:t>)</a:t>
            </a:r>
          </a:p>
          <a:p>
            <a:pPr eaLnBrk="1" hangingPunct="1"/>
            <a:r>
              <a:rPr lang="en-US" sz="1600" dirty="0" smtClean="0"/>
              <a:t>	-  6 participants</a:t>
            </a:r>
          </a:p>
          <a:p>
            <a:pPr eaLnBrk="1" hangingPunct="1"/>
            <a:r>
              <a:rPr lang="en-US" sz="1600" dirty="0" smtClean="0"/>
              <a:t>	- </a:t>
            </a:r>
            <a:r>
              <a:rPr lang="en-US" sz="1600" dirty="0" smtClean="0"/>
              <a:t>5</a:t>
            </a:r>
            <a:r>
              <a:rPr lang="en-US" sz="1600" dirty="0" smtClean="0"/>
              <a:t> </a:t>
            </a:r>
            <a:r>
              <a:rPr lang="en-US" sz="1600" dirty="0" smtClean="0"/>
              <a:t>out of 6</a:t>
            </a:r>
            <a:r>
              <a:rPr lang="en-US" sz="1600" dirty="0" smtClean="0"/>
              <a:t> </a:t>
            </a:r>
            <a:r>
              <a:rPr lang="en-US" sz="1600" dirty="0" smtClean="0"/>
              <a:t>did not know if they did or did not have </a:t>
            </a:r>
            <a:r>
              <a:rPr lang="en-US" sz="1600" dirty="0" smtClean="0"/>
              <a:t>insurance.</a:t>
            </a:r>
            <a:endParaRPr lang="en-US" sz="1600" dirty="0" smtClean="0"/>
          </a:p>
          <a:p>
            <a:pPr eaLnBrk="1" hangingPunct="1"/>
            <a:r>
              <a:rPr lang="en-US" sz="1600" dirty="0" smtClean="0"/>
              <a:t>	- Unclear on how to handle paperwork related to </a:t>
            </a:r>
            <a:r>
              <a:rPr lang="en-US" sz="1600" dirty="0" smtClean="0"/>
              <a:t>coverage.</a:t>
            </a:r>
            <a:endParaRPr lang="en-US" sz="1600" dirty="0" smtClean="0"/>
          </a:p>
          <a:p>
            <a:pPr eaLnBrk="1" hangingPunct="1"/>
            <a:r>
              <a:rPr lang="en-US" sz="1600" dirty="0" smtClean="0"/>
              <a:t>	- Unsure of how their residency, relationship with family/minor status affects</a:t>
            </a:r>
          </a:p>
          <a:p>
            <a:pPr eaLnBrk="1" hangingPunct="1"/>
            <a:r>
              <a:rPr lang="en-US" sz="1600" dirty="0" smtClean="0"/>
              <a:t>	their health </a:t>
            </a:r>
            <a:r>
              <a:rPr lang="en-US" sz="1600" dirty="0" smtClean="0"/>
              <a:t>coverage.</a:t>
            </a:r>
            <a:endParaRPr lang="en-US" sz="1600" dirty="0" smtClean="0"/>
          </a:p>
          <a:p>
            <a:pPr eaLnBrk="1" hangingPunct="1"/>
            <a:r>
              <a:rPr lang="en-US" sz="1800" dirty="0" smtClean="0"/>
              <a:t>4. South Lake Tahoe Family Resource Center (Latinos/ undocumented)</a:t>
            </a:r>
          </a:p>
          <a:p>
            <a:pPr eaLnBrk="1" hangingPunct="1"/>
            <a:r>
              <a:rPr lang="en-US" sz="1600" dirty="0" smtClean="0"/>
              <a:t>	-  Varied desire to have health insurance; most in room did </a:t>
            </a:r>
            <a:r>
              <a:rPr lang="en-US" sz="1600" dirty="0" smtClean="0"/>
              <a:t>NOT</a:t>
            </a:r>
            <a:r>
              <a:rPr lang="en-US" sz="1600" dirty="0" smtClean="0"/>
              <a:t> </a:t>
            </a:r>
            <a:r>
              <a:rPr lang="en-US" sz="1600" dirty="0" smtClean="0"/>
              <a:t>want to </a:t>
            </a:r>
          </a:p>
          <a:p>
            <a:pPr eaLnBrk="1" hangingPunct="1"/>
            <a:r>
              <a:rPr lang="en-US" sz="1600" dirty="0" smtClean="0"/>
              <a:t>	purchase insurance.(Covered California)</a:t>
            </a:r>
          </a:p>
          <a:p>
            <a:pPr eaLnBrk="1" hangingPunct="1"/>
            <a:r>
              <a:rPr lang="en-US" sz="1600" dirty="0" smtClean="0"/>
              <a:t>	- Participants feel lack of coverage is secondary to being working </a:t>
            </a:r>
            <a:r>
              <a:rPr lang="en-US" sz="1600" dirty="0" smtClean="0"/>
              <a:t>poor.</a:t>
            </a:r>
            <a:endParaRPr lang="en-US" sz="1600" dirty="0" smtClean="0"/>
          </a:p>
          <a:p>
            <a:pPr eaLnBrk="1" hangingPunct="1"/>
            <a:r>
              <a:rPr lang="en-US" sz="1600" dirty="0" smtClean="0"/>
              <a:t>	- Still see medical professionals via Barton Community Clinic, Barton ER</a:t>
            </a:r>
          </a:p>
          <a:p>
            <a:pPr eaLnBrk="1" hangingPunct="1"/>
            <a:r>
              <a:rPr lang="en-US" sz="1600" dirty="0" smtClean="0"/>
              <a:t>	-  Very mixed experiences if children have </a:t>
            </a:r>
            <a:r>
              <a:rPr lang="en-US" sz="1600" dirty="0" err="1" smtClean="0"/>
              <a:t>Medi</a:t>
            </a:r>
            <a:r>
              <a:rPr lang="en-US" sz="1600" dirty="0" smtClean="0"/>
              <a:t>-cal</a:t>
            </a:r>
            <a:r>
              <a:rPr lang="en-US" sz="1600" dirty="0" smtClean="0">
                <a:sym typeface="Wingdings" pitchFamily="2" charset="2"/>
              </a:rPr>
              <a:t>. Some felt </a:t>
            </a:r>
            <a:r>
              <a:rPr lang="en-US" sz="1600" dirty="0" err="1" smtClean="0">
                <a:sym typeface="Wingdings" pitchFamily="2" charset="2"/>
              </a:rPr>
              <a:t>Medi</a:t>
            </a:r>
            <a:r>
              <a:rPr lang="en-US" sz="1600" dirty="0" smtClean="0">
                <a:sym typeface="Wingdings" pitchFamily="2" charset="2"/>
              </a:rPr>
              <a:t>-Cal </a:t>
            </a:r>
          </a:p>
          <a:p>
            <a:pPr eaLnBrk="1" hangingPunct="1"/>
            <a:r>
              <a:rPr lang="en-US" sz="1600" dirty="0" smtClean="0">
                <a:sym typeface="Wingdings" pitchFamily="2" charset="2"/>
              </a:rPr>
              <a:t>	provided good access to care, some felt their children were discriminated </a:t>
            </a:r>
          </a:p>
          <a:p>
            <a:pPr eaLnBrk="1" hangingPunct="1"/>
            <a:r>
              <a:rPr lang="en-US" sz="1600" dirty="0" smtClean="0">
                <a:sym typeface="Wingdings" pitchFamily="2" charset="2"/>
              </a:rPr>
              <a:t>	against due to their </a:t>
            </a:r>
            <a:r>
              <a:rPr lang="en-US" sz="1600" dirty="0" err="1" smtClean="0">
                <a:sym typeface="Wingdings" pitchFamily="2" charset="2"/>
              </a:rPr>
              <a:t>Medi</a:t>
            </a:r>
            <a:r>
              <a:rPr lang="en-US" sz="1600" dirty="0" smtClean="0">
                <a:sym typeface="Wingdings" pitchFamily="2" charset="2"/>
              </a:rPr>
              <a:t>-Cal status.</a:t>
            </a:r>
          </a:p>
          <a:p>
            <a:pPr eaLnBrk="1" hangingPunct="1"/>
            <a:r>
              <a:rPr lang="en-US" sz="1600" dirty="0" smtClean="0">
                <a:sym typeface="Wingdings" pitchFamily="2" charset="2"/>
              </a:rPr>
              <a:t>	- Don’t receive all aspects of recommended health care (labs, radiology, etc.) </a:t>
            </a:r>
          </a:p>
          <a:p>
            <a:pPr eaLnBrk="1" hangingPunct="1"/>
            <a:r>
              <a:rPr lang="en-US" sz="1600" dirty="0" smtClean="0">
                <a:sym typeface="Wingdings" pitchFamily="2" charset="2"/>
              </a:rPr>
              <a:t>	because doctor knows they can’t pay for the care.</a:t>
            </a:r>
            <a:endParaRPr lang="en-US" sz="1600" dirty="0" smtClean="0"/>
          </a:p>
          <a:p>
            <a:endParaRPr lang="en-US" dirty="0"/>
          </a:p>
        </p:txBody>
      </p:sp>
      <p:sp>
        <p:nvSpPr>
          <p:cNvPr id="4" name="Line 4"/>
          <p:cNvSpPr>
            <a:spLocks noChangeShapeType="1"/>
          </p:cNvSpPr>
          <p:nvPr/>
        </p:nvSpPr>
        <p:spPr bwMode="auto">
          <a:xfrm>
            <a:off x="609600" y="1295400"/>
            <a:ext cx="8153400" cy="0"/>
          </a:xfrm>
          <a:prstGeom prst="line">
            <a:avLst/>
          </a:prstGeom>
          <a:noFill/>
          <a:ln w="38100">
            <a:solidFill>
              <a:srgbClr val="008080"/>
            </a:solidFill>
            <a:round/>
            <a:headEnd/>
            <a:tailEnd/>
          </a:ln>
        </p:spPr>
        <p:txBody>
          <a:bodyPr/>
          <a:lstStyle/>
          <a:p>
            <a:endParaRPr lang="en-US"/>
          </a:p>
        </p:txBody>
      </p:sp>
      <p:pic>
        <p:nvPicPr>
          <p:cNvPr id="5" name="Picture 38"/>
          <p:cNvPicPr>
            <a:picLocks noChangeAspect="1" noChangeArrowheads="1"/>
          </p:cNvPicPr>
          <p:nvPr/>
        </p:nvPicPr>
        <p:blipFill>
          <a:blip r:embed="rId2"/>
          <a:srcRect/>
          <a:stretch>
            <a:fillRect/>
          </a:stretch>
        </p:blipFill>
        <p:spPr bwMode="auto">
          <a:xfrm>
            <a:off x="7467600" y="228600"/>
            <a:ext cx="1295400" cy="51911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685800"/>
            <a:ext cx="7406640" cy="1472184"/>
          </a:xfrm>
        </p:spPr>
        <p:txBody>
          <a:bodyPr>
            <a:normAutofit/>
          </a:bodyPr>
          <a:lstStyle/>
          <a:p>
            <a:r>
              <a:rPr lang="en-US" sz="4000" dirty="0" smtClean="0"/>
              <a:t>VI. Project Findings and Strategic Recommendations</a:t>
            </a:r>
            <a:endParaRPr lang="en-US" sz="4000" dirty="0"/>
          </a:p>
        </p:txBody>
      </p:sp>
      <p:sp>
        <p:nvSpPr>
          <p:cNvPr id="3" name="Subtitle 2"/>
          <p:cNvSpPr>
            <a:spLocks noGrp="1"/>
          </p:cNvSpPr>
          <p:nvPr>
            <p:ph type="subTitle" idx="1"/>
          </p:nvPr>
        </p:nvSpPr>
        <p:spPr>
          <a:xfrm>
            <a:off x="1143000" y="2362200"/>
            <a:ext cx="7406640" cy="4191000"/>
          </a:xfrm>
        </p:spPr>
        <p:txBody>
          <a:bodyPr/>
          <a:lstStyle/>
          <a:p>
            <a:pPr lvl="0"/>
            <a:r>
              <a:rPr lang="en-US" sz="2400" dirty="0" smtClean="0"/>
              <a:t>“Develop </a:t>
            </a:r>
            <a:r>
              <a:rPr lang="en-US" sz="2400" dirty="0" smtClean="0"/>
              <a:t>a specific set of recommendations and strategies to support more </a:t>
            </a:r>
            <a:r>
              <a:rPr lang="en-US" sz="2400" dirty="0" smtClean="0"/>
              <a:t>comprehensive </a:t>
            </a:r>
            <a:r>
              <a:rPr lang="en-US" sz="2400" dirty="0" smtClean="0"/>
              <a:t>health insurance enrollment efforts. </a:t>
            </a:r>
            <a:r>
              <a:rPr lang="en-US" sz="2400" dirty="0" smtClean="0"/>
              <a:t>“</a:t>
            </a:r>
          </a:p>
          <a:p>
            <a:pPr lvl="0">
              <a:buFont typeface="Arial" pitchFamily="34" charset="0"/>
              <a:buChar char="•"/>
            </a:pPr>
            <a:r>
              <a:rPr lang="en-US" sz="2400" dirty="0" smtClean="0"/>
              <a:t> </a:t>
            </a:r>
            <a:r>
              <a:rPr lang="en-US" sz="2400" dirty="0" smtClean="0"/>
              <a:t>Outreach Strategy</a:t>
            </a:r>
          </a:p>
          <a:p>
            <a:pPr lvl="0">
              <a:buFont typeface="Arial" pitchFamily="34" charset="0"/>
              <a:buChar char="•"/>
            </a:pPr>
            <a:r>
              <a:rPr lang="en-US" sz="2400" dirty="0" smtClean="0"/>
              <a:t> General Approaches to more comprehensive enrollment efforts</a:t>
            </a:r>
          </a:p>
          <a:p>
            <a:pPr lvl="0">
              <a:buFont typeface="Arial" pitchFamily="34" charset="0"/>
              <a:buChar char="•"/>
            </a:pPr>
            <a:r>
              <a:rPr lang="en-US" sz="2400" dirty="0" smtClean="0"/>
              <a:t> Community Strategy</a:t>
            </a:r>
          </a:p>
          <a:p>
            <a:pPr lvl="0">
              <a:buFont typeface="Arial" pitchFamily="34" charset="0"/>
              <a:buChar char="•"/>
            </a:pPr>
            <a:r>
              <a:rPr lang="en-US" sz="2400" dirty="0" smtClean="0"/>
              <a:t> Recommendations for Clinics/ Providers</a:t>
            </a:r>
          </a:p>
          <a:p>
            <a:pPr lvl="0">
              <a:buFont typeface="Arial" pitchFamily="34" charset="0"/>
              <a:buChar char="•"/>
            </a:pPr>
            <a:r>
              <a:rPr lang="en-US" sz="2400" dirty="0" smtClean="0"/>
              <a:t> </a:t>
            </a:r>
            <a:r>
              <a:rPr lang="en-US" sz="2400" dirty="0" smtClean="0"/>
              <a:t>Action Items: Recommended 6-12 month plan</a:t>
            </a:r>
          </a:p>
          <a:p>
            <a:pPr lvl="0">
              <a:buFont typeface="Arial" pitchFamily="34" charset="0"/>
              <a:buChar char="•"/>
            </a:pPr>
            <a:endParaRPr lang="en-US" sz="2400" dirty="0" smtClean="0"/>
          </a:p>
          <a:p>
            <a:pPr lvl="0">
              <a:buFont typeface="Arial" pitchFamily="34" charset="0"/>
              <a:buChar char="•"/>
            </a:pPr>
            <a:endParaRPr lang="en-US" dirty="0" smtClean="0"/>
          </a:p>
          <a:p>
            <a:endParaRPr lang="en-US" dirty="0"/>
          </a:p>
        </p:txBody>
      </p:sp>
      <p:pic>
        <p:nvPicPr>
          <p:cNvPr id="4" name="Picture 38"/>
          <p:cNvPicPr>
            <a:picLocks noChangeAspect="1" noChangeArrowheads="1"/>
          </p:cNvPicPr>
          <p:nvPr/>
        </p:nvPicPr>
        <p:blipFill>
          <a:blip r:embed="rId2"/>
          <a:srcRect/>
          <a:stretch>
            <a:fillRect/>
          </a:stretch>
        </p:blipFill>
        <p:spPr bwMode="auto">
          <a:xfrm>
            <a:off x="7467600" y="228600"/>
            <a:ext cx="1295400" cy="519113"/>
          </a:xfrm>
          <a:prstGeom prst="rect">
            <a:avLst/>
          </a:prstGeom>
          <a:noFill/>
          <a:ln w="9525">
            <a:noFill/>
            <a:miter lim="800000"/>
            <a:headEnd/>
            <a:tailEnd/>
          </a:ln>
        </p:spPr>
      </p:pic>
      <p:sp>
        <p:nvSpPr>
          <p:cNvPr id="5" name="Line 4"/>
          <p:cNvSpPr>
            <a:spLocks noChangeShapeType="1"/>
          </p:cNvSpPr>
          <p:nvPr/>
        </p:nvSpPr>
        <p:spPr bwMode="auto">
          <a:xfrm>
            <a:off x="533400" y="2133600"/>
            <a:ext cx="81534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685800"/>
          </a:xfrm>
        </p:spPr>
        <p:txBody>
          <a:bodyPr>
            <a:normAutofit fontScale="90000"/>
          </a:bodyPr>
          <a:lstStyle/>
          <a:p>
            <a:pPr eaLnBrk="1" fontAlgn="auto" hangingPunct="1">
              <a:spcAft>
                <a:spcPts val="0"/>
              </a:spcAft>
              <a:defRPr/>
            </a:pPr>
            <a:r>
              <a:rPr lang="en-US" sz="3200" dirty="0" smtClean="0">
                <a:solidFill>
                  <a:schemeClr val="tx2">
                    <a:satMod val="130000"/>
                  </a:schemeClr>
                </a:solidFill>
              </a:rPr>
              <a:t>   </a:t>
            </a:r>
            <a:r>
              <a:rPr lang="en-US" sz="4400" dirty="0" smtClean="0">
                <a:solidFill>
                  <a:schemeClr val="tx2">
                    <a:satMod val="130000"/>
                  </a:schemeClr>
                </a:solidFill>
              </a:rPr>
              <a:t> </a:t>
            </a:r>
            <a:r>
              <a:rPr lang="en-US" sz="4400" dirty="0" smtClean="0">
                <a:solidFill>
                  <a:schemeClr val="tx2">
                    <a:satMod val="130000"/>
                  </a:schemeClr>
                </a:solidFill>
              </a:rPr>
              <a:t>VI. Outreach </a:t>
            </a:r>
            <a:r>
              <a:rPr lang="en-US" sz="4400" dirty="0" smtClean="0">
                <a:solidFill>
                  <a:schemeClr val="tx2">
                    <a:satMod val="130000"/>
                  </a:schemeClr>
                </a:solidFill>
              </a:rPr>
              <a:t>Strategy- </a:t>
            </a:r>
            <a:r>
              <a:rPr lang="en-US" sz="4000" dirty="0" smtClean="0">
                <a:solidFill>
                  <a:schemeClr val="tx2">
                    <a:satMod val="130000"/>
                  </a:schemeClr>
                </a:solidFill>
              </a:rPr>
              <a:t>Findings </a:t>
            </a:r>
            <a:endParaRPr lang="en-US" sz="4000" dirty="0">
              <a:solidFill>
                <a:schemeClr val="tx2">
                  <a:satMod val="130000"/>
                </a:schemeClr>
              </a:solidFill>
            </a:endParaRPr>
          </a:p>
        </p:txBody>
      </p:sp>
      <p:sp>
        <p:nvSpPr>
          <p:cNvPr id="19459" name="Content Placeholder 2"/>
          <p:cNvSpPr>
            <a:spLocks noGrp="1"/>
          </p:cNvSpPr>
          <p:nvPr>
            <p:ph idx="1"/>
          </p:nvPr>
        </p:nvSpPr>
        <p:spPr>
          <a:xfrm>
            <a:off x="1219200" y="1447800"/>
            <a:ext cx="7239000" cy="5181600"/>
          </a:xfrm>
        </p:spPr>
        <p:txBody>
          <a:bodyPr/>
          <a:lstStyle/>
          <a:p>
            <a:pPr eaLnBrk="1" hangingPunct="1"/>
            <a:r>
              <a:rPr lang="en-US" sz="1800" dirty="0" smtClean="0"/>
              <a:t>Community-based outreach, via social, religious and social service organizations was most successful.</a:t>
            </a:r>
          </a:p>
          <a:p>
            <a:pPr eaLnBrk="1" hangingPunct="1"/>
            <a:r>
              <a:rPr lang="en-US" sz="1800" dirty="0" smtClean="0"/>
              <a:t>Mass communication, via marketing efforts, tabling at shopping centers,  social media,  etc. were not successful.  </a:t>
            </a:r>
          </a:p>
          <a:p>
            <a:pPr eaLnBrk="1" hangingPunct="1"/>
            <a:r>
              <a:rPr lang="en-US" sz="1800" dirty="0" smtClean="0"/>
              <a:t>Uninsured are leery of providing personal/health information in community based settings. Friendly demeanor, however, goes a long way.</a:t>
            </a:r>
          </a:p>
          <a:p>
            <a:pPr eaLnBrk="1" hangingPunct="1"/>
            <a:r>
              <a:rPr lang="en-US" sz="1800" dirty="0" smtClean="0"/>
              <a:t>Most people who are given a flyer with a request for follow-up (</a:t>
            </a:r>
            <a:r>
              <a:rPr lang="en-US" sz="1800" dirty="0" err="1" smtClean="0"/>
              <a:t>eg</a:t>
            </a:r>
            <a:r>
              <a:rPr lang="en-US" sz="1800" dirty="0" smtClean="0"/>
              <a:t> complete a survey) will not follow through.  Lack of follow through is exacerbated by connectivity issues (phone, internet, email). Immediate, in-person requests are most successful.</a:t>
            </a:r>
          </a:p>
          <a:p>
            <a:pPr eaLnBrk="1" hangingPunct="1"/>
            <a:r>
              <a:rPr lang="en-US" sz="1800" dirty="0" smtClean="0"/>
              <a:t>Difficult to engage uninsured through employment venues,  and employers acting as “gate-keepers”. </a:t>
            </a:r>
          </a:p>
          <a:p>
            <a:pPr eaLnBrk="1" hangingPunct="1"/>
            <a:r>
              <a:rPr lang="en-US" sz="1800" dirty="0" smtClean="0"/>
              <a:t>Homeless population are overwhelmingly insured. </a:t>
            </a:r>
          </a:p>
          <a:p>
            <a:pPr eaLnBrk="1" hangingPunct="1"/>
            <a:r>
              <a:rPr lang="en-US" sz="1800" dirty="0" smtClean="0"/>
              <a:t>If household had residents under 21 years, about 21-25 % of children are uninsured. </a:t>
            </a:r>
          </a:p>
          <a:p>
            <a:pPr eaLnBrk="1" hangingPunct="1"/>
            <a:r>
              <a:rPr lang="en-US" sz="1800" dirty="0" smtClean="0"/>
              <a:t>40% of Spanish survey respondents had Emergency </a:t>
            </a:r>
            <a:r>
              <a:rPr lang="en-US" sz="1800" dirty="0" err="1" smtClean="0"/>
              <a:t>Medi</a:t>
            </a:r>
            <a:r>
              <a:rPr lang="en-US" sz="1800" dirty="0" smtClean="0"/>
              <a:t>-Cal. </a:t>
            </a:r>
          </a:p>
          <a:p>
            <a:pPr eaLnBrk="1" hangingPunct="1">
              <a:buNone/>
            </a:pPr>
            <a:endParaRPr lang="en-US" sz="2000" dirty="0" smtClean="0"/>
          </a:p>
          <a:p>
            <a:pPr eaLnBrk="1" hangingPunct="1"/>
            <a:endParaRPr lang="en-US" sz="2000" dirty="0" smtClean="0"/>
          </a:p>
          <a:p>
            <a:pPr lvl="1" eaLnBrk="1" hangingPunct="1">
              <a:buNone/>
            </a:pPr>
            <a:endParaRPr lang="en-US" sz="2600" dirty="0" smtClean="0"/>
          </a:p>
          <a:p>
            <a:pPr eaLnBrk="1" hangingPunct="1"/>
            <a:endParaRPr lang="en-US" sz="3000" dirty="0" smtClean="0"/>
          </a:p>
        </p:txBody>
      </p:sp>
      <p:sp>
        <p:nvSpPr>
          <p:cNvPr id="19460" name="Line 4"/>
          <p:cNvSpPr>
            <a:spLocks noChangeShapeType="1"/>
          </p:cNvSpPr>
          <p:nvPr/>
        </p:nvSpPr>
        <p:spPr bwMode="auto">
          <a:xfrm>
            <a:off x="457200" y="1371600"/>
            <a:ext cx="8153400" cy="0"/>
          </a:xfrm>
          <a:prstGeom prst="line">
            <a:avLst/>
          </a:prstGeom>
          <a:noFill/>
          <a:ln w="38100">
            <a:solidFill>
              <a:srgbClr val="008080"/>
            </a:solidFill>
            <a:round/>
            <a:headEnd/>
            <a:tailEnd/>
          </a:ln>
        </p:spPr>
        <p:txBody>
          <a:bodyPr/>
          <a:lstStyle/>
          <a:p>
            <a:endParaRPr lang="en-US"/>
          </a:p>
        </p:txBody>
      </p:sp>
      <p:pic>
        <p:nvPicPr>
          <p:cNvPr id="19461" name="Picture 38"/>
          <p:cNvPicPr>
            <a:picLocks noChangeAspect="1" noChangeArrowheads="1"/>
          </p:cNvPicPr>
          <p:nvPr/>
        </p:nvPicPr>
        <p:blipFill>
          <a:blip r:embed="rId3"/>
          <a:srcRect/>
          <a:stretch>
            <a:fillRect/>
          </a:stretch>
        </p:blipFill>
        <p:spPr bwMode="auto">
          <a:xfrm>
            <a:off x="7467600" y="228600"/>
            <a:ext cx="1295400" cy="519113"/>
          </a:xfrm>
          <a:prstGeom prst="rect">
            <a:avLst/>
          </a:prstGeom>
          <a:noFill/>
          <a:ln w="9525">
            <a:noFill/>
            <a:miter lim="800000"/>
            <a:headEnd/>
            <a:tailEnd/>
          </a:ln>
        </p:spPr>
      </p:pic>
      <p:sp>
        <p:nvSpPr>
          <p:cNvPr id="19462" name="Slide Number Placeholder 5"/>
          <p:cNvSpPr>
            <a:spLocks noGrp="1"/>
          </p:cNvSpPr>
          <p:nvPr>
            <p:ph type="sldNum" sz="quarter" idx="12"/>
          </p:nvPr>
        </p:nvSpPr>
        <p:spPr bwMode="auto">
          <a:noFill/>
          <a:ln>
            <a:miter lim="800000"/>
            <a:headEnd/>
            <a:tailEnd/>
          </a:ln>
        </p:spPr>
        <p:txBody>
          <a:bodyPr/>
          <a:lstStyle/>
          <a:p>
            <a:fld id="{A3E65E89-5161-41B3-943E-838C61441B65}" type="slidenum">
              <a:rPr lang="en-US" altLang="en-US" smtClean="0"/>
              <a:pPr/>
              <a:t>25</a:t>
            </a:fld>
            <a:endParaRPr lang="en-US" alt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499350" cy="731838"/>
          </a:xfrm>
        </p:spPr>
        <p:txBody>
          <a:bodyPr>
            <a:normAutofit/>
          </a:bodyPr>
          <a:lstStyle/>
          <a:p>
            <a:r>
              <a:rPr lang="en-US" sz="3200" dirty="0" smtClean="0"/>
              <a:t>VI. Recommendations- </a:t>
            </a:r>
            <a:r>
              <a:rPr lang="en-US" sz="3200" dirty="0" smtClean="0"/>
              <a:t>General Approaches</a:t>
            </a:r>
            <a:endParaRPr lang="en-US" sz="3200" dirty="0"/>
          </a:p>
        </p:txBody>
      </p:sp>
      <p:sp>
        <p:nvSpPr>
          <p:cNvPr id="3" name="Content Placeholder 2"/>
          <p:cNvSpPr>
            <a:spLocks noGrp="1"/>
          </p:cNvSpPr>
          <p:nvPr>
            <p:ph idx="1"/>
          </p:nvPr>
        </p:nvSpPr>
        <p:spPr>
          <a:xfrm>
            <a:off x="1435100" y="1447800"/>
            <a:ext cx="7499350" cy="5029200"/>
          </a:xfrm>
        </p:spPr>
        <p:txBody>
          <a:bodyPr/>
          <a:lstStyle/>
          <a:p>
            <a:r>
              <a:rPr lang="en-US" sz="2000" dirty="0" smtClean="0"/>
              <a:t>Provide personalized, one-on-one enrollment opportunities that are advertised through community-based organizations and offered IN the community.</a:t>
            </a:r>
          </a:p>
          <a:p>
            <a:r>
              <a:rPr lang="en-US" sz="2000" dirty="0" smtClean="0"/>
              <a:t>Consider increasing enrollment opportunities at “non-health” focused locations and events. </a:t>
            </a:r>
          </a:p>
          <a:p>
            <a:r>
              <a:rPr lang="en-US" sz="2000" dirty="0" smtClean="0"/>
              <a:t>Increase awareness of the availability of enrollment services in a variety of languages.</a:t>
            </a:r>
          </a:p>
          <a:p>
            <a:r>
              <a:rPr lang="en-US" sz="2000" dirty="0" smtClean="0"/>
              <a:t>Increase awareness of location of health care sites. Publicize options for “immediate” service, such as urgent care sites. </a:t>
            </a:r>
          </a:p>
          <a:p>
            <a:r>
              <a:rPr lang="en-US" sz="2000" dirty="0" smtClean="0"/>
              <a:t>Increase awareness of locations and contact information to meet with a Certified Enrollment Counselors.</a:t>
            </a:r>
          </a:p>
          <a:p>
            <a:r>
              <a:rPr lang="en-US" sz="2000" dirty="0" smtClean="0"/>
              <a:t>Educate uninsured residents on proper use of ER vs. medical home.</a:t>
            </a:r>
          </a:p>
          <a:p>
            <a:r>
              <a:rPr lang="en-US" sz="2000" dirty="0" smtClean="0"/>
              <a:t>Cannot assume undocumented residents want coverage options that require monthly premium payment (</a:t>
            </a:r>
            <a:r>
              <a:rPr lang="en-US" sz="2000" dirty="0" err="1" smtClean="0"/>
              <a:t>eg</a:t>
            </a:r>
            <a:r>
              <a:rPr lang="en-US" sz="2000" dirty="0" smtClean="0"/>
              <a:t> Covered California products).</a:t>
            </a:r>
          </a:p>
          <a:p>
            <a:endParaRPr lang="en-US" sz="1800" dirty="0" smtClean="0"/>
          </a:p>
          <a:p>
            <a:pPr>
              <a:buNone/>
            </a:pPr>
            <a:endParaRPr lang="en-US" sz="1800" dirty="0" smtClean="0"/>
          </a:p>
          <a:p>
            <a:pPr>
              <a:buNone/>
            </a:pPr>
            <a:endParaRPr lang="en-US" dirty="0"/>
          </a:p>
        </p:txBody>
      </p:sp>
      <p:sp>
        <p:nvSpPr>
          <p:cNvPr id="4" name="Slide Number Placeholder 3"/>
          <p:cNvSpPr>
            <a:spLocks noGrp="1"/>
          </p:cNvSpPr>
          <p:nvPr>
            <p:ph type="sldNum" sz="quarter" idx="12"/>
          </p:nvPr>
        </p:nvSpPr>
        <p:spPr/>
        <p:txBody>
          <a:bodyPr/>
          <a:lstStyle/>
          <a:p>
            <a:pPr>
              <a:defRPr/>
            </a:pPr>
            <a:fld id="{459387E1-1A30-420F-B92F-1EDC018D3671}" type="slidenum">
              <a:rPr lang="en-US" altLang="en-US" smtClean="0"/>
              <a:pPr>
                <a:defRPr/>
              </a:pPr>
              <a:t>26</a:t>
            </a:fld>
            <a:endParaRPr lang="en-US" altLang="en-US"/>
          </a:p>
        </p:txBody>
      </p:sp>
      <p:sp>
        <p:nvSpPr>
          <p:cNvPr id="5" name="Line 4"/>
          <p:cNvSpPr>
            <a:spLocks noChangeShapeType="1"/>
          </p:cNvSpPr>
          <p:nvPr/>
        </p:nvSpPr>
        <p:spPr bwMode="auto">
          <a:xfrm>
            <a:off x="990600" y="1447800"/>
            <a:ext cx="8153400" cy="0"/>
          </a:xfrm>
          <a:prstGeom prst="line">
            <a:avLst/>
          </a:prstGeom>
          <a:noFill/>
          <a:ln w="38100">
            <a:solidFill>
              <a:srgbClr val="008080"/>
            </a:solidFill>
            <a:round/>
            <a:headEnd/>
            <a:tailEnd/>
          </a:ln>
        </p:spPr>
        <p:txBody>
          <a:bodyPr/>
          <a:lstStyle/>
          <a:p>
            <a:endParaRPr lang="en-US"/>
          </a:p>
        </p:txBody>
      </p:sp>
      <p:pic>
        <p:nvPicPr>
          <p:cNvPr id="6" name="Picture 38"/>
          <p:cNvPicPr>
            <a:picLocks noChangeAspect="1" noChangeArrowheads="1"/>
          </p:cNvPicPr>
          <p:nvPr/>
        </p:nvPicPr>
        <p:blipFill>
          <a:blip r:embed="rId3"/>
          <a:srcRect/>
          <a:stretch>
            <a:fillRect/>
          </a:stretch>
        </p:blipFill>
        <p:spPr bwMode="auto">
          <a:xfrm>
            <a:off x="7467600" y="228600"/>
            <a:ext cx="1295400" cy="5191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85800"/>
            <a:ext cx="7499350" cy="808038"/>
          </a:xfrm>
        </p:spPr>
        <p:txBody>
          <a:bodyPr>
            <a:normAutofit/>
          </a:bodyPr>
          <a:lstStyle/>
          <a:p>
            <a:r>
              <a:rPr lang="en-US" sz="3200" dirty="0" smtClean="0"/>
              <a:t>VI. Recommendations- </a:t>
            </a:r>
            <a:r>
              <a:rPr lang="en-US" sz="3200" dirty="0" smtClean="0"/>
              <a:t>Community Strategy</a:t>
            </a:r>
            <a:endParaRPr lang="en-US" sz="3200" dirty="0"/>
          </a:p>
        </p:txBody>
      </p:sp>
      <p:sp>
        <p:nvSpPr>
          <p:cNvPr id="3" name="Content Placeholder 2"/>
          <p:cNvSpPr>
            <a:spLocks noGrp="1"/>
          </p:cNvSpPr>
          <p:nvPr>
            <p:ph idx="1"/>
          </p:nvPr>
        </p:nvSpPr>
        <p:spPr>
          <a:xfrm>
            <a:off x="1435100" y="1447800"/>
            <a:ext cx="7499350" cy="5105400"/>
          </a:xfrm>
        </p:spPr>
        <p:txBody>
          <a:bodyPr/>
          <a:lstStyle/>
          <a:p>
            <a:r>
              <a:rPr lang="en-US" sz="1900" dirty="0" smtClean="0"/>
              <a:t>Develop </a:t>
            </a:r>
            <a:r>
              <a:rPr lang="en-US" sz="1900" dirty="0" smtClean="0"/>
              <a:t>comprehensive and unified enrollment information usable by all </a:t>
            </a:r>
            <a:r>
              <a:rPr lang="en-US" sz="1900" dirty="0" smtClean="0"/>
              <a:t>health care </a:t>
            </a:r>
            <a:r>
              <a:rPr lang="en-US" sz="1900" dirty="0" smtClean="0"/>
              <a:t>agencies conducting enrollment </a:t>
            </a:r>
            <a:r>
              <a:rPr lang="en-US" sz="1900" dirty="0" smtClean="0"/>
              <a:t>across county. </a:t>
            </a:r>
            <a:r>
              <a:rPr lang="en-US" sz="1900" dirty="0" smtClean="0"/>
              <a:t> Options can include</a:t>
            </a:r>
            <a:r>
              <a:rPr lang="en-US" sz="1900" dirty="0" smtClean="0"/>
              <a:t>:  web site, flyer, rack card, street sheet, etc. </a:t>
            </a:r>
          </a:p>
          <a:p>
            <a:r>
              <a:rPr lang="en-US" sz="1900" dirty="0" smtClean="0"/>
              <a:t>Advertising of insurance/enrollment should also include the availability of financial assistance and charity care programs. </a:t>
            </a:r>
          </a:p>
          <a:p>
            <a:r>
              <a:rPr lang="en-US" sz="1900" dirty="0" smtClean="0"/>
              <a:t>Emphasize free preventative services included with </a:t>
            </a:r>
            <a:r>
              <a:rPr lang="en-US" sz="1900" dirty="0" err="1" smtClean="0"/>
              <a:t>Medi</a:t>
            </a:r>
            <a:r>
              <a:rPr lang="en-US" sz="1900" dirty="0" smtClean="0"/>
              <a:t>-Cal coverage.</a:t>
            </a:r>
          </a:p>
          <a:p>
            <a:r>
              <a:rPr lang="en-US" sz="1900" dirty="0" smtClean="0"/>
              <a:t>Make enrollment resources available in community libraries/PHN’s “Hubs”,  Job Connection Centers</a:t>
            </a:r>
          </a:p>
          <a:p>
            <a:r>
              <a:rPr lang="en-US" sz="1900" dirty="0" smtClean="0"/>
              <a:t>Enrollment entities should develop training protocols for counselors at Progress House locations to create “warm send off” of patients as they leave residential substance abuse treatment.</a:t>
            </a:r>
          </a:p>
          <a:p>
            <a:r>
              <a:rPr lang="en-US" sz="1900" dirty="0" smtClean="0"/>
              <a:t>Develop program for adult dental services to segue uninsured patients needing dental care to health services/medical home. </a:t>
            </a:r>
          </a:p>
          <a:p>
            <a:r>
              <a:rPr lang="en-US" sz="1900" dirty="0" smtClean="0"/>
              <a:t>Explore feasibility of “health fair” events to provide adults with basic and preventative healthcare, dental needs, etc.</a:t>
            </a:r>
          </a:p>
          <a:p>
            <a:pPr>
              <a:buNone/>
            </a:pPr>
            <a:endParaRPr lang="en-US" sz="2000" dirty="0" smtClean="0"/>
          </a:p>
          <a:p>
            <a:endParaRPr lang="en-US" sz="2000" dirty="0" smtClean="0"/>
          </a:p>
          <a:p>
            <a:endParaRPr lang="en-US" sz="2000" dirty="0" smtClean="0"/>
          </a:p>
          <a:p>
            <a:endParaRPr lang="en-US" sz="2000" dirty="0" smtClean="0"/>
          </a:p>
          <a:p>
            <a:endParaRPr lang="en-US" dirty="0" smtClean="0"/>
          </a:p>
          <a:p>
            <a:endParaRPr lang="en-US" sz="2000" dirty="0" smtClean="0"/>
          </a:p>
        </p:txBody>
      </p:sp>
      <p:sp>
        <p:nvSpPr>
          <p:cNvPr id="4" name="Slide Number Placeholder 3"/>
          <p:cNvSpPr>
            <a:spLocks noGrp="1"/>
          </p:cNvSpPr>
          <p:nvPr>
            <p:ph type="sldNum" sz="quarter" idx="12"/>
          </p:nvPr>
        </p:nvSpPr>
        <p:spPr/>
        <p:txBody>
          <a:bodyPr/>
          <a:lstStyle/>
          <a:p>
            <a:pPr>
              <a:defRPr/>
            </a:pPr>
            <a:fld id="{459387E1-1A30-420F-B92F-1EDC018D3671}" type="slidenum">
              <a:rPr lang="en-US" altLang="en-US" smtClean="0"/>
              <a:pPr>
                <a:defRPr/>
              </a:pPr>
              <a:t>27</a:t>
            </a:fld>
            <a:endParaRPr lang="en-US" altLang="en-US"/>
          </a:p>
        </p:txBody>
      </p:sp>
      <p:sp>
        <p:nvSpPr>
          <p:cNvPr id="6" name="Line 4"/>
          <p:cNvSpPr>
            <a:spLocks noChangeShapeType="1"/>
          </p:cNvSpPr>
          <p:nvPr/>
        </p:nvSpPr>
        <p:spPr bwMode="auto">
          <a:xfrm>
            <a:off x="990600" y="1371600"/>
            <a:ext cx="8153400" cy="0"/>
          </a:xfrm>
          <a:prstGeom prst="line">
            <a:avLst/>
          </a:prstGeom>
          <a:noFill/>
          <a:ln w="38100">
            <a:solidFill>
              <a:srgbClr val="008080"/>
            </a:solidFill>
            <a:round/>
            <a:headEnd/>
            <a:tailEnd/>
          </a:ln>
        </p:spPr>
        <p:txBody>
          <a:bodyPr/>
          <a:lstStyle/>
          <a:p>
            <a:endParaRPr lang="en-US"/>
          </a:p>
        </p:txBody>
      </p:sp>
      <p:pic>
        <p:nvPicPr>
          <p:cNvPr id="7" name="Picture 38"/>
          <p:cNvPicPr>
            <a:picLocks noChangeAspect="1" noChangeArrowheads="1"/>
          </p:cNvPicPr>
          <p:nvPr/>
        </p:nvPicPr>
        <p:blipFill>
          <a:blip r:embed="rId3"/>
          <a:srcRect/>
          <a:stretch>
            <a:fillRect/>
          </a:stretch>
        </p:blipFill>
        <p:spPr bwMode="auto">
          <a:xfrm>
            <a:off x="7467600" y="228600"/>
            <a:ext cx="1295400" cy="519113"/>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499350" cy="685800"/>
          </a:xfrm>
        </p:spPr>
        <p:txBody>
          <a:bodyPr>
            <a:normAutofit fontScale="90000"/>
          </a:bodyPr>
          <a:lstStyle/>
          <a:p>
            <a:r>
              <a:rPr lang="en-US" sz="3600" dirty="0" smtClean="0"/>
              <a:t>VI. Recommendations- </a:t>
            </a:r>
            <a:r>
              <a:rPr lang="en-US" sz="3600" dirty="0" smtClean="0"/>
              <a:t>Clinic/Health Providers</a:t>
            </a:r>
            <a:endParaRPr lang="en-US" sz="3600" dirty="0"/>
          </a:p>
        </p:txBody>
      </p:sp>
      <p:sp>
        <p:nvSpPr>
          <p:cNvPr id="3" name="Content Placeholder 2"/>
          <p:cNvSpPr>
            <a:spLocks noGrp="1"/>
          </p:cNvSpPr>
          <p:nvPr>
            <p:ph idx="1"/>
          </p:nvPr>
        </p:nvSpPr>
        <p:spPr>
          <a:xfrm>
            <a:off x="1295400" y="1676400"/>
            <a:ext cx="7499350" cy="4724400"/>
          </a:xfrm>
        </p:spPr>
        <p:txBody>
          <a:bodyPr/>
          <a:lstStyle/>
          <a:p>
            <a:r>
              <a:rPr lang="en-US" sz="1800" dirty="0" smtClean="0"/>
              <a:t>Increase patients’ knowledge of their regular primary care provider,  to build relationship with a medical home. </a:t>
            </a:r>
          </a:p>
          <a:p>
            <a:r>
              <a:rPr lang="en-US" sz="1800" dirty="0" smtClean="0"/>
              <a:t>Consider clarifying billing statement as much as possible. Following ER visit, patient prefers one statement with breakdown of departments/services being billed for. Is there room for consolidation? Clear instructions on where to send payment. </a:t>
            </a:r>
          </a:p>
          <a:p>
            <a:r>
              <a:rPr lang="en-US" sz="1800" dirty="0" smtClean="0"/>
              <a:t>Be aware and sensitive to previous negative experiences of uninsured patients by healthcare providers. Many feel disregarded and discounted.  How can sensitivity be fostered?</a:t>
            </a:r>
          </a:p>
          <a:p>
            <a:r>
              <a:rPr lang="en-US" sz="1800" dirty="0" smtClean="0"/>
              <a:t>Emphasize available transportation options, such as Dial-a-Ride and transit allowed through insurance coverage, and offer assistance upon referral to another health care facility.</a:t>
            </a:r>
          </a:p>
          <a:p>
            <a:r>
              <a:rPr lang="en-US" sz="1800" dirty="0" smtClean="0"/>
              <a:t>Develop in-clinic opportunities for families who bring insured undocumented children in to disseminate coverage facts/options to undocumented adult parents. </a:t>
            </a:r>
          </a:p>
          <a:p>
            <a:endParaRPr lang="en-US" sz="2000" dirty="0" smtClean="0"/>
          </a:p>
          <a:p>
            <a:endParaRPr lang="en-US" dirty="0"/>
          </a:p>
        </p:txBody>
      </p:sp>
      <p:sp>
        <p:nvSpPr>
          <p:cNvPr id="4" name="Slide Number Placeholder 3"/>
          <p:cNvSpPr>
            <a:spLocks noGrp="1"/>
          </p:cNvSpPr>
          <p:nvPr>
            <p:ph type="sldNum" sz="quarter" idx="12"/>
          </p:nvPr>
        </p:nvSpPr>
        <p:spPr/>
        <p:txBody>
          <a:bodyPr/>
          <a:lstStyle/>
          <a:p>
            <a:pPr>
              <a:defRPr/>
            </a:pPr>
            <a:fld id="{459387E1-1A30-420F-B92F-1EDC018D3671}" type="slidenum">
              <a:rPr lang="en-US" altLang="en-US" smtClean="0"/>
              <a:pPr>
                <a:defRPr/>
              </a:pPr>
              <a:t>28</a:t>
            </a:fld>
            <a:endParaRPr lang="en-US" altLang="en-US"/>
          </a:p>
        </p:txBody>
      </p:sp>
      <p:pic>
        <p:nvPicPr>
          <p:cNvPr id="5" name="Picture 38"/>
          <p:cNvPicPr>
            <a:picLocks noChangeAspect="1" noChangeArrowheads="1"/>
          </p:cNvPicPr>
          <p:nvPr/>
        </p:nvPicPr>
        <p:blipFill>
          <a:blip r:embed="rId3"/>
          <a:srcRect/>
          <a:stretch>
            <a:fillRect/>
          </a:stretch>
        </p:blipFill>
        <p:spPr bwMode="auto">
          <a:xfrm>
            <a:off x="7467600" y="228600"/>
            <a:ext cx="1295400" cy="519113"/>
          </a:xfrm>
          <a:prstGeom prst="rect">
            <a:avLst/>
          </a:prstGeom>
          <a:noFill/>
          <a:ln w="9525">
            <a:noFill/>
            <a:miter lim="800000"/>
            <a:headEnd/>
            <a:tailEnd/>
          </a:ln>
        </p:spPr>
      </p:pic>
      <p:sp>
        <p:nvSpPr>
          <p:cNvPr id="6" name="Line 4"/>
          <p:cNvSpPr>
            <a:spLocks noChangeShapeType="1"/>
          </p:cNvSpPr>
          <p:nvPr/>
        </p:nvSpPr>
        <p:spPr bwMode="auto">
          <a:xfrm>
            <a:off x="762000" y="1676400"/>
            <a:ext cx="81534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609600"/>
            <a:ext cx="7406640" cy="762000"/>
          </a:xfrm>
        </p:spPr>
        <p:txBody>
          <a:bodyPr>
            <a:normAutofit/>
          </a:bodyPr>
          <a:lstStyle/>
          <a:p>
            <a:r>
              <a:rPr lang="en-US" sz="4000" dirty="0" smtClean="0"/>
              <a:t>VII. Action Items: 6-12 Month plan</a:t>
            </a:r>
            <a:endParaRPr lang="en-US" sz="4000" dirty="0"/>
          </a:p>
        </p:txBody>
      </p:sp>
      <p:sp>
        <p:nvSpPr>
          <p:cNvPr id="3" name="Subtitle 2"/>
          <p:cNvSpPr>
            <a:spLocks noGrp="1"/>
          </p:cNvSpPr>
          <p:nvPr>
            <p:ph type="subTitle" idx="1"/>
          </p:nvPr>
        </p:nvSpPr>
        <p:spPr>
          <a:xfrm>
            <a:off x="1066800" y="1600200"/>
            <a:ext cx="7620000" cy="5029200"/>
          </a:xfrm>
        </p:spPr>
        <p:txBody>
          <a:bodyPr/>
          <a:lstStyle/>
          <a:p>
            <a:pPr marL="541782" indent="-514350"/>
            <a:r>
              <a:rPr lang="en-US" sz="2400" dirty="0" smtClean="0"/>
              <a:t>1. </a:t>
            </a:r>
            <a:r>
              <a:rPr lang="en-US" dirty="0" smtClean="0"/>
              <a:t>Continue discussions of access, and uninsured</a:t>
            </a:r>
          </a:p>
          <a:p>
            <a:pPr marL="541782" indent="-514350"/>
            <a:r>
              <a:rPr lang="en-US" dirty="0" smtClean="0"/>
              <a:t>   patients’ clinic-based experience via semi-annual</a:t>
            </a:r>
          </a:p>
          <a:p>
            <a:pPr marL="541782" indent="-514350"/>
            <a:r>
              <a:rPr lang="en-US" dirty="0" smtClean="0"/>
              <a:t>   Quality Assurance Workgroups.</a:t>
            </a:r>
          </a:p>
          <a:p>
            <a:pPr marL="541782" indent="-514350"/>
            <a:r>
              <a:rPr lang="en-US" dirty="0" smtClean="0"/>
              <a:t>2. Develop prototype of comprehensive information</a:t>
            </a:r>
          </a:p>
          <a:p>
            <a:pPr marL="541782" indent="-514350"/>
            <a:r>
              <a:rPr lang="en-US" dirty="0" smtClean="0"/>
              <a:t> </a:t>
            </a:r>
            <a:r>
              <a:rPr lang="en-US" dirty="0" smtClean="0"/>
              <a:t>  </a:t>
            </a:r>
            <a:r>
              <a:rPr lang="en-US" dirty="0" smtClean="0"/>
              <a:t>material(s) that can be used by all enrollment</a:t>
            </a:r>
          </a:p>
          <a:p>
            <a:pPr marL="541782" indent="-514350"/>
            <a:r>
              <a:rPr lang="en-US" dirty="0" smtClean="0"/>
              <a:t> </a:t>
            </a:r>
            <a:r>
              <a:rPr lang="en-US" dirty="0" smtClean="0"/>
              <a:t>  </a:t>
            </a:r>
            <a:r>
              <a:rPr lang="en-US" dirty="0" smtClean="0"/>
              <a:t>agencies in county, detailing enrollment locations,</a:t>
            </a:r>
          </a:p>
          <a:p>
            <a:pPr marL="541782" indent="-514350"/>
            <a:r>
              <a:rPr lang="en-US" dirty="0" smtClean="0"/>
              <a:t> </a:t>
            </a:r>
            <a:r>
              <a:rPr lang="en-US" dirty="0" smtClean="0"/>
              <a:t>  </a:t>
            </a:r>
            <a:r>
              <a:rPr lang="en-US" dirty="0" smtClean="0"/>
              <a:t>application methods/formats, available languages, and</a:t>
            </a:r>
          </a:p>
          <a:p>
            <a:pPr marL="541782" indent="-514350"/>
            <a:r>
              <a:rPr lang="en-US" dirty="0" smtClean="0"/>
              <a:t> </a:t>
            </a:r>
            <a:r>
              <a:rPr lang="en-US" dirty="0" smtClean="0"/>
              <a:t>  </a:t>
            </a:r>
            <a:r>
              <a:rPr lang="en-US" dirty="0" smtClean="0"/>
              <a:t>contact information. Explore funding options for  </a:t>
            </a:r>
          </a:p>
          <a:p>
            <a:pPr marL="541782" indent="-514350"/>
            <a:r>
              <a:rPr lang="en-US" dirty="0" smtClean="0"/>
              <a:t> </a:t>
            </a:r>
            <a:r>
              <a:rPr lang="en-US" dirty="0" smtClean="0"/>
              <a:t>  </a:t>
            </a:r>
            <a:r>
              <a:rPr lang="en-US" dirty="0" smtClean="0"/>
              <a:t>printing and distribution.</a:t>
            </a:r>
          </a:p>
          <a:p>
            <a:pPr marL="541782" indent="-514350"/>
            <a:r>
              <a:rPr lang="en-US" dirty="0" smtClean="0"/>
              <a:t>3. Partner with Public Health Nursing’s “Community</a:t>
            </a:r>
          </a:p>
          <a:p>
            <a:pPr marL="541782" indent="-514350"/>
            <a:r>
              <a:rPr lang="en-US" dirty="0" smtClean="0"/>
              <a:t> </a:t>
            </a:r>
            <a:r>
              <a:rPr lang="en-US" dirty="0" smtClean="0"/>
              <a:t>  Hubs” for information dissemination (per #2). </a:t>
            </a:r>
          </a:p>
          <a:p>
            <a:pPr marL="541782" indent="-514350"/>
            <a:endParaRPr lang="en-US" dirty="0" smtClean="0"/>
          </a:p>
          <a:p>
            <a:pPr marL="541782" indent="-514350">
              <a:buFont typeface="Wingdings 2" pitchFamily="18" charset="2"/>
              <a:buAutoNum type="arabicPeriod"/>
            </a:pPr>
            <a:endParaRPr lang="en-US" dirty="0" smtClean="0"/>
          </a:p>
          <a:p>
            <a:pPr marL="541782" indent="-514350">
              <a:buAutoNum type="arabicPeriod"/>
            </a:pPr>
            <a:endParaRPr lang="en-US" dirty="0" smtClean="0"/>
          </a:p>
          <a:p>
            <a:pPr marL="541782" indent="-514350">
              <a:buAutoNum type="arabicPeriod"/>
            </a:pPr>
            <a:endParaRPr lang="en-US" dirty="0"/>
          </a:p>
        </p:txBody>
      </p:sp>
      <p:sp>
        <p:nvSpPr>
          <p:cNvPr id="4" name="Line 4"/>
          <p:cNvSpPr>
            <a:spLocks noChangeShapeType="1"/>
          </p:cNvSpPr>
          <p:nvPr/>
        </p:nvSpPr>
        <p:spPr bwMode="auto">
          <a:xfrm>
            <a:off x="838200" y="1371600"/>
            <a:ext cx="8153400" cy="0"/>
          </a:xfrm>
          <a:prstGeom prst="line">
            <a:avLst/>
          </a:prstGeom>
          <a:noFill/>
          <a:ln w="38100">
            <a:solidFill>
              <a:srgbClr val="008080"/>
            </a:solidFill>
            <a:round/>
            <a:headEnd/>
            <a:tailEnd/>
          </a:ln>
        </p:spPr>
        <p:txBody>
          <a:bodyPr/>
          <a:lstStyle/>
          <a:p>
            <a:endParaRPr lang="en-US"/>
          </a:p>
        </p:txBody>
      </p:sp>
      <p:pic>
        <p:nvPicPr>
          <p:cNvPr id="5" name="Picture 38"/>
          <p:cNvPicPr>
            <a:picLocks noChangeAspect="1" noChangeArrowheads="1"/>
          </p:cNvPicPr>
          <p:nvPr/>
        </p:nvPicPr>
        <p:blipFill>
          <a:blip r:embed="rId2"/>
          <a:srcRect/>
          <a:stretch>
            <a:fillRect/>
          </a:stretch>
        </p:blipFill>
        <p:spPr bwMode="auto">
          <a:xfrm>
            <a:off x="7467600" y="228600"/>
            <a:ext cx="1295400" cy="51911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381000"/>
            <a:ext cx="7499350" cy="960438"/>
          </a:xfrm>
        </p:spPr>
        <p:txBody>
          <a:bodyPr/>
          <a:lstStyle/>
          <a:p>
            <a:r>
              <a:rPr lang="en-US" sz="4400" dirty="0" smtClean="0"/>
              <a:t>I. Introduction: Grant Goals</a:t>
            </a:r>
            <a:endParaRPr lang="en-US" dirty="0"/>
          </a:p>
        </p:txBody>
      </p:sp>
      <p:sp>
        <p:nvSpPr>
          <p:cNvPr id="3" name="Content Placeholder 2"/>
          <p:cNvSpPr>
            <a:spLocks noGrp="1"/>
          </p:cNvSpPr>
          <p:nvPr>
            <p:ph idx="1"/>
          </p:nvPr>
        </p:nvSpPr>
        <p:spPr/>
        <p:txBody>
          <a:bodyPr/>
          <a:lstStyle/>
          <a:p>
            <a:pPr lvl="0"/>
            <a:r>
              <a:rPr lang="en-US" sz="2800" dirty="0" smtClean="0"/>
              <a:t>A shared and more clearly defined understanding of who our community's remaining uninsured individuals are, their readiness to obtain insurance, and their barriers to accessing and utilizing care. </a:t>
            </a:r>
            <a:endParaRPr lang="en-US" sz="2800" dirty="0" smtClean="0"/>
          </a:p>
          <a:p>
            <a:pPr lvl="0">
              <a:buNone/>
            </a:pPr>
            <a:endParaRPr lang="en-US" sz="2800" dirty="0" smtClean="0"/>
          </a:p>
          <a:p>
            <a:pPr lvl="0"/>
            <a:r>
              <a:rPr lang="en-US" sz="2800" dirty="0" smtClean="0"/>
              <a:t>Develop a specific set of recommendations and </a:t>
            </a:r>
            <a:r>
              <a:rPr lang="en-US" sz="2800" dirty="0" smtClean="0"/>
              <a:t>strategies to </a:t>
            </a:r>
            <a:r>
              <a:rPr lang="en-US" sz="2800" dirty="0" smtClean="0"/>
              <a:t>support </a:t>
            </a:r>
            <a:r>
              <a:rPr lang="en-US" sz="2800" dirty="0" smtClean="0"/>
              <a:t>more comprehensive  health insurance enrollment efforts.  </a:t>
            </a:r>
            <a:endParaRPr lang="en-US" dirty="0"/>
          </a:p>
        </p:txBody>
      </p:sp>
      <p:sp>
        <p:nvSpPr>
          <p:cNvPr id="4" name="Slide Number Placeholder 3"/>
          <p:cNvSpPr>
            <a:spLocks noGrp="1"/>
          </p:cNvSpPr>
          <p:nvPr>
            <p:ph type="sldNum" sz="quarter" idx="12"/>
          </p:nvPr>
        </p:nvSpPr>
        <p:spPr/>
        <p:txBody>
          <a:bodyPr/>
          <a:lstStyle/>
          <a:p>
            <a:pPr>
              <a:defRPr/>
            </a:pPr>
            <a:fld id="{459387E1-1A30-420F-B92F-1EDC018D3671}" type="slidenum">
              <a:rPr lang="en-US" altLang="en-US" smtClean="0"/>
              <a:pPr>
                <a:defRPr/>
              </a:pPr>
              <a:t>3</a:t>
            </a:fld>
            <a:endParaRPr lang="en-US" altLang="en-US"/>
          </a:p>
        </p:txBody>
      </p:sp>
      <p:sp>
        <p:nvSpPr>
          <p:cNvPr id="5" name="Line 4"/>
          <p:cNvSpPr>
            <a:spLocks noChangeShapeType="1"/>
          </p:cNvSpPr>
          <p:nvPr/>
        </p:nvSpPr>
        <p:spPr bwMode="auto">
          <a:xfrm>
            <a:off x="762000" y="1295400"/>
            <a:ext cx="8153400" cy="0"/>
          </a:xfrm>
          <a:prstGeom prst="line">
            <a:avLst/>
          </a:prstGeom>
          <a:noFill/>
          <a:ln w="38100">
            <a:solidFill>
              <a:srgbClr val="008080"/>
            </a:solidFill>
            <a:round/>
            <a:headEnd/>
            <a:tailEnd/>
          </a:ln>
        </p:spPr>
        <p:txBody>
          <a:bodyPr/>
          <a:lstStyle/>
          <a:p>
            <a:endParaRPr lang="en-US"/>
          </a:p>
        </p:txBody>
      </p:sp>
      <p:pic>
        <p:nvPicPr>
          <p:cNvPr id="6" name="Picture 38"/>
          <p:cNvPicPr>
            <a:picLocks noChangeAspect="1" noChangeArrowheads="1"/>
          </p:cNvPicPr>
          <p:nvPr/>
        </p:nvPicPr>
        <p:blipFill>
          <a:blip r:embed="rId2"/>
          <a:srcRect/>
          <a:stretch>
            <a:fillRect/>
          </a:stretch>
        </p:blipFill>
        <p:spPr bwMode="auto">
          <a:xfrm>
            <a:off x="7467600" y="228600"/>
            <a:ext cx="1295400" cy="519113"/>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7499350" cy="1143000"/>
          </a:xfrm>
        </p:spPr>
        <p:txBody>
          <a:bodyPr>
            <a:normAutofit/>
          </a:bodyPr>
          <a:lstStyle/>
          <a:p>
            <a:r>
              <a:rPr lang="en-US" sz="4000" dirty="0" smtClean="0"/>
              <a:t>VII. Action Items, Cont.</a:t>
            </a:r>
            <a:endParaRPr lang="en-US" sz="4000" dirty="0"/>
          </a:p>
        </p:txBody>
      </p:sp>
      <p:sp>
        <p:nvSpPr>
          <p:cNvPr id="3" name="Content Placeholder 2"/>
          <p:cNvSpPr>
            <a:spLocks noGrp="1"/>
          </p:cNvSpPr>
          <p:nvPr>
            <p:ph idx="1"/>
          </p:nvPr>
        </p:nvSpPr>
        <p:spPr>
          <a:xfrm>
            <a:off x="1066800" y="1600200"/>
            <a:ext cx="7499350" cy="5257800"/>
          </a:xfrm>
        </p:spPr>
        <p:txBody>
          <a:bodyPr/>
          <a:lstStyle/>
          <a:p>
            <a:pPr>
              <a:buNone/>
            </a:pPr>
            <a:endParaRPr lang="en-US" sz="1000" dirty="0" smtClean="0"/>
          </a:p>
          <a:p>
            <a:pPr>
              <a:buNone/>
            </a:pPr>
            <a:r>
              <a:rPr lang="en-US" sz="2600" dirty="0" smtClean="0"/>
              <a:t>4. Encourage partnerships between health care community and “non-health” organizations (religious/churches, social, social services [WIC, food/donation programs], educational entities [continuation high schools, community colleges], and identify opportunities for collaboration for enrollment events.</a:t>
            </a:r>
          </a:p>
          <a:p>
            <a:pPr>
              <a:buNone/>
            </a:pPr>
            <a:r>
              <a:rPr lang="en-US" sz="2600" dirty="0" smtClean="0"/>
              <a:t>5. </a:t>
            </a:r>
            <a:r>
              <a:rPr lang="en-US" sz="2600" dirty="0" smtClean="0"/>
              <a:t>Develop streamlined process for individuals coming out of residential substance abuse treatment to be educated on insurance options/enrollment assistance.</a:t>
            </a:r>
          </a:p>
          <a:p>
            <a:pPr>
              <a:buNone/>
            </a:pPr>
            <a:endParaRPr lang="en-US" sz="2800" dirty="0"/>
          </a:p>
        </p:txBody>
      </p:sp>
      <p:sp>
        <p:nvSpPr>
          <p:cNvPr id="4" name="Slide Number Placeholder 3"/>
          <p:cNvSpPr>
            <a:spLocks noGrp="1"/>
          </p:cNvSpPr>
          <p:nvPr>
            <p:ph type="sldNum" sz="quarter" idx="12"/>
          </p:nvPr>
        </p:nvSpPr>
        <p:spPr/>
        <p:txBody>
          <a:bodyPr/>
          <a:lstStyle/>
          <a:p>
            <a:pPr>
              <a:defRPr/>
            </a:pPr>
            <a:fld id="{459387E1-1A30-420F-B92F-1EDC018D3671}" type="slidenum">
              <a:rPr lang="en-US" altLang="en-US" smtClean="0"/>
              <a:pPr>
                <a:defRPr/>
              </a:pPr>
              <a:t>30</a:t>
            </a:fld>
            <a:endParaRPr lang="en-US" altLang="en-US"/>
          </a:p>
        </p:txBody>
      </p:sp>
      <p:pic>
        <p:nvPicPr>
          <p:cNvPr id="5" name="Picture 38"/>
          <p:cNvPicPr>
            <a:picLocks noChangeAspect="1" noChangeArrowheads="1"/>
          </p:cNvPicPr>
          <p:nvPr/>
        </p:nvPicPr>
        <p:blipFill>
          <a:blip r:embed="rId3"/>
          <a:srcRect/>
          <a:stretch>
            <a:fillRect/>
          </a:stretch>
        </p:blipFill>
        <p:spPr bwMode="auto">
          <a:xfrm>
            <a:off x="7467600" y="228600"/>
            <a:ext cx="1295400" cy="519113"/>
          </a:xfrm>
          <a:prstGeom prst="rect">
            <a:avLst/>
          </a:prstGeom>
          <a:noFill/>
          <a:ln w="9525">
            <a:noFill/>
            <a:miter lim="800000"/>
            <a:headEnd/>
            <a:tailEnd/>
          </a:ln>
        </p:spPr>
      </p:pic>
      <p:sp>
        <p:nvSpPr>
          <p:cNvPr id="6" name="Line 4"/>
          <p:cNvSpPr>
            <a:spLocks noChangeShapeType="1"/>
          </p:cNvSpPr>
          <p:nvPr/>
        </p:nvSpPr>
        <p:spPr bwMode="auto">
          <a:xfrm>
            <a:off x="990600" y="1447800"/>
            <a:ext cx="81534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838200"/>
            <a:ext cx="7406640" cy="841482"/>
          </a:xfrm>
        </p:spPr>
        <p:txBody>
          <a:bodyPr/>
          <a:lstStyle/>
          <a:p>
            <a:r>
              <a:rPr lang="en-US" sz="4400" dirty="0" smtClean="0"/>
              <a:t>VII. Action </a:t>
            </a:r>
            <a:r>
              <a:rPr lang="en-US" sz="4400" dirty="0" smtClean="0"/>
              <a:t>Items, Cont.</a:t>
            </a:r>
            <a:endParaRPr lang="en-US" dirty="0"/>
          </a:p>
        </p:txBody>
      </p:sp>
      <p:sp>
        <p:nvSpPr>
          <p:cNvPr id="3" name="Subtitle 2"/>
          <p:cNvSpPr>
            <a:spLocks noGrp="1"/>
          </p:cNvSpPr>
          <p:nvPr>
            <p:ph type="subTitle" idx="1"/>
          </p:nvPr>
        </p:nvSpPr>
        <p:spPr>
          <a:xfrm>
            <a:off x="1432560" y="1850064"/>
            <a:ext cx="7406640" cy="4474536"/>
          </a:xfrm>
        </p:spPr>
        <p:txBody>
          <a:bodyPr/>
          <a:lstStyle/>
          <a:p>
            <a:r>
              <a:rPr lang="en-US" dirty="0" smtClean="0"/>
              <a:t>6. Explore </a:t>
            </a:r>
            <a:r>
              <a:rPr lang="en-US" dirty="0" smtClean="0"/>
              <a:t>feasibility of community-based placement  </a:t>
            </a:r>
            <a:r>
              <a:rPr lang="en-US" dirty="0" smtClean="0"/>
              <a:t>  </a:t>
            </a:r>
          </a:p>
          <a:p>
            <a:r>
              <a:rPr lang="en-US" dirty="0" smtClean="0"/>
              <a:t> </a:t>
            </a:r>
            <a:r>
              <a:rPr lang="en-US" dirty="0" smtClean="0"/>
              <a:t>  of </a:t>
            </a:r>
            <a:r>
              <a:rPr lang="en-US" dirty="0" smtClean="0"/>
              <a:t>CECs and private enrollers (insurance agents) </a:t>
            </a:r>
            <a:r>
              <a:rPr lang="en-US" dirty="0" smtClean="0"/>
              <a:t>   </a:t>
            </a:r>
          </a:p>
          <a:p>
            <a:r>
              <a:rPr lang="en-US" dirty="0" smtClean="0"/>
              <a:t> </a:t>
            </a:r>
            <a:r>
              <a:rPr lang="en-US" dirty="0" smtClean="0"/>
              <a:t>  during </a:t>
            </a:r>
            <a:r>
              <a:rPr lang="en-US" dirty="0" smtClean="0"/>
              <a:t>future open enrollment </a:t>
            </a:r>
            <a:r>
              <a:rPr lang="en-US" dirty="0" smtClean="0"/>
              <a:t>periods. Issues </a:t>
            </a:r>
            <a:r>
              <a:rPr lang="en-US" dirty="0" smtClean="0"/>
              <a:t>to </a:t>
            </a:r>
            <a:endParaRPr lang="en-US" dirty="0" smtClean="0"/>
          </a:p>
          <a:p>
            <a:r>
              <a:rPr lang="en-US" dirty="0" smtClean="0"/>
              <a:t> </a:t>
            </a:r>
            <a:r>
              <a:rPr lang="en-US" dirty="0" smtClean="0"/>
              <a:t>  consider</a:t>
            </a:r>
            <a:r>
              <a:rPr lang="en-US" dirty="0" smtClean="0"/>
              <a:t>: availability of employed CECs, HIPAA </a:t>
            </a:r>
            <a:endParaRPr lang="en-US" dirty="0" smtClean="0"/>
          </a:p>
          <a:p>
            <a:r>
              <a:rPr lang="en-US" dirty="0" smtClean="0"/>
              <a:t> </a:t>
            </a:r>
            <a:r>
              <a:rPr lang="en-US" dirty="0" smtClean="0"/>
              <a:t>  </a:t>
            </a:r>
            <a:r>
              <a:rPr lang="en-US" dirty="0" err="1" smtClean="0"/>
              <a:t>reqs</a:t>
            </a:r>
            <a:r>
              <a:rPr lang="en-US" dirty="0" smtClean="0"/>
              <a:t>, IT needs, language </a:t>
            </a:r>
            <a:r>
              <a:rPr lang="en-US" dirty="0" smtClean="0"/>
              <a:t>needs.</a:t>
            </a:r>
          </a:p>
          <a:p>
            <a:endParaRPr lang="en-US" dirty="0" smtClean="0"/>
          </a:p>
          <a:p>
            <a:r>
              <a:rPr lang="en-US" dirty="0" smtClean="0"/>
              <a:t>7. Assist </a:t>
            </a:r>
            <a:r>
              <a:rPr lang="en-US" dirty="0" smtClean="0"/>
              <a:t>HHSA as needed in CMSP eligibility </a:t>
            </a:r>
            <a:endParaRPr lang="en-US" dirty="0" smtClean="0"/>
          </a:p>
          <a:p>
            <a:r>
              <a:rPr lang="en-US" dirty="0" smtClean="0"/>
              <a:t> </a:t>
            </a:r>
            <a:r>
              <a:rPr lang="en-US" dirty="0" smtClean="0"/>
              <a:t>  expansion </a:t>
            </a:r>
            <a:r>
              <a:rPr lang="en-US" dirty="0" smtClean="0"/>
              <a:t>(public awareness/info dissemination, </a:t>
            </a:r>
            <a:r>
              <a:rPr lang="en-US" dirty="0" smtClean="0"/>
              <a:t>  </a:t>
            </a:r>
          </a:p>
          <a:p>
            <a:r>
              <a:rPr lang="en-US" dirty="0" smtClean="0"/>
              <a:t> </a:t>
            </a:r>
            <a:r>
              <a:rPr lang="en-US" dirty="0" smtClean="0"/>
              <a:t>  clinic </a:t>
            </a:r>
            <a:r>
              <a:rPr lang="en-US" dirty="0" smtClean="0"/>
              <a:t>collaboration, etc.).</a:t>
            </a:r>
          </a:p>
          <a:p>
            <a:endParaRPr lang="en-US" dirty="0"/>
          </a:p>
        </p:txBody>
      </p:sp>
      <p:pic>
        <p:nvPicPr>
          <p:cNvPr id="4" name="Picture 38"/>
          <p:cNvPicPr>
            <a:picLocks noChangeAspect="1" noChangeArrowheads="1"/>
          </p:cNvPicPr>
          <p:nvPr/>
        </p:nvPicPr>
        <p:blipFill>
          <a:blip r:embed="rId2"/>
          <a:srcRect/>
          <a:stretch>
            <a:fillRect/>
          </a:stretch>
        </p:blipFill>
        <p:spPr bwMode="auto">
          <a:xfrm>
            <a:off x="7467600" y="228600"/>
            <a:ext cx="1295400" cy="519113"/>
          </a:xfrm>
          <a:prstGeom prst="rect">
            <a:avLst/>
          </a:prstGeom>
          <a:noFill/>
          <a:ln w="9525">
            <a:noFill/>
            <a:miter lim="800000"/>
            <a:headEnd/>
            <a:tailEnd/>
          </a:ln>
        </p:spPr>
      </p:pic>
      <p:sp>
        <p:nvSpPr>
          <p:cNvPr id="5" name="Line 4"/>
          <p:cNvSpPr>
            <a:spLocks noChangeShapeType="1"/>
          </p:cNvSpPr>
          <p:nvPr/>
        </p:nvSpPr>
        <p:spPr bwMode="auto">
          <a:xfrm>
            <a:off x="685800" y="1676400"/>
            <a:ext cx="81534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609600"/>
          </a:xfrm>
        </p:spPr>
        <p:txBody>
          <a:bodyPr>
            <a:normAutofit fontScale="90000"/>
          </a:bodyPr>
          <a:lstStyle/>
          <a:p>
            <a:pPr eaLnBrk="1" fontAlgn="auto" hangingPunct="1">
              <a:spcAft>
                <a:spcPts val="0"/>
              </a:spcAft>
              <a:defRPr/>
            </a:pPr>
            <a:r>
              <a:rPr lang="en-US" dirty="0" smtClean="0">
                <a:solidFill>
                  <a:schemeClr val="tx2">
                    <a:satMod val="130000"/>
                  </a:schemeClr>
                </a:solidFill>
              </a:rPr>
              <a:t>   </a:t>
            </a:r>
            <a:r>
              <a:rPr lang="en-US" dirty="0" smtClean="0">
                <a:solidFill>
                  <a:schemeClr val="tx2">
                    <a:satMod val="130000"/>
                  </a:schemeClr>
                </a:solidFill>
              </a:rPr>
              <a:t>VIII. </a:t>
            </a:r>
            <a:r>
              <a:rPr lang="en-US" dirty="0" smtClean="0">
                <a:solidFill>
                  <a:schemeClr val="tx2">
                    <a:satMod val="130000"/>
                  </a:schemeClr>
                </a:solidFill>
              </a:rPr>
              <a:t>Closing</a:t>
            </a:r>
            <a:endParaRPr lang="en-US" dirty="0">
              <a:solidFill>
                <a:schemeClr val="tx2">
                  <a:satMod val="130000"/>
                </a:schemeClr>
              </a:solidFill>
            </a:endParaRPr>
          </a:p>
        </p:txBody>
      </p:sp>
      <p:sp>
        <p:nvSpPr>
          <p:cNvPr id="24579" name="Content Placeholder 2"/>
          <p:cNvSpPr>
            <a:spLocks noGrp="1"/>
          </p:cNvSpPr>
          <p:nvPr>
            <p:ph idx="1"/>
          </p:nvPr>
        </p:nvSpPr>
        <p:spPr>
          <a:xfrm>
            <a:off x="1295400" y="1752600"/>
            <a:ext cx="7162800" cy="4343400"/>
          </a:xfrm>
        </p:spPr>
        <p:txBody>
          <a:bodyPr/>
          <a:lstStyle/>
          <a:p>
            <a:pPr eaLnBrk="1" hangingPunct="1"/>
            <a:r>
              <a:rPr lang="en-US" altLang="en-US" sz="2800" dirty="0" smtClean="0"/>
              <a:t>Feedback </a:t>
            </a:r>
            <a:r>
              <a:rPr lang="en-US" altLang="en-US" sz="2800" dirty="0" smtClean="0"/>
              <a:t>and suggestions can be emailed to Monica Long at  </a:t>
            </a:r>
            <a:r>
              <a:rPr lang="en-US" altLang="en-US" sz="2800" dirty="0" smtClean="0">
                <a:hlinkClick r:id="rId3"/>
              </a:rPr>
              <a:t>mranilong@gmail.com</a:t>
            </a:r>
            <a:endParaRPr lang="en-US" altLang="en-US" sz="2800" dirty="0" smtClean="0"/>
          </a:p>
          <a:p>
            <a:pPr eaLnBrk="1" hangingPunct="1">
              <a:buNone/>
            </a:pPr>
            <a:endParaRPr lang="en-US" altLang="en-US" sz="2800" dirty="0" smtClean="0"/>
          </a:p>
          <a:p>
            <a:pPr algn="ctr" eaLnBrk="1" fontAlgn="auto" hangingPunct="1">
              <a:spcAft>
                <a:spcPts val="0"/>
              </a:spcAft>
              <a:buFont typeface="Arial" panose="020B0604020202020204" pitchFamily="34" charset="0"/>
              <a:buNone/>
              <a:defRPr/>
            </a:pPr>
            <a:r>
              <a:rPr lang="en-US" sz="2800" dirty="0" smtClean="0"/>
              <a:t>We would like to thank the Blue Shield of California Foundation for the generous funding of this planning grant project. </a:t>
            </a:r>
            <a:endParaRPr lang="en-US" sz="2800" dirty="0" smtClean="0"/>
          </a:p>
          <a:p>
            <a:pPr eaLnBrk="1" hangingPunct="1">
              <a:buNone/>
            </a:pPr>
            <a:endParaRPr lang="en-US" altLang="en-US" sz="2800" dirty="0" smtClean="0"/>
          </a:p>
          <a:p>
            <a:pPr eaLnBrk="1" hangingPunct="1">
              <a:buFont typeface="Wingdings 2" pitchFamily="18" charset="2"/>
              <a:buNone/>
            </a:pPr>
            <a:endParaRPr lang="en-US" altLang="en-US" sz="2800" dirty="0" smtClean="0"/>
          </a:p>
          <a:p>
            <a:pPr algn="ctr" eaLnBrk="1" hangingPunct="1">
              <a:buFont typeface="Wingdings 2" pitchFamily="18" charset="2"/>
              <a:buNone/>
            </a:pPr>
            <a:endParaRPr lang="en-US" altLang="en-US" sz="4000" dirty="0" smtClean="0"/>
          </a:p>
        </p:txBody>
      </p:sp>
      <p:sp>
        <p:nvSpPr>
          <p:cNvPr id="24580" name="Line 4"/>
          <p:cNvSpPr>
            <a:spLocks noChangeShapeType="1"/>
          </p:cNvSpPr>
          <p:nvPr/>
        </p:nvSpPr>
        <p:spPr bwMode="auto">
          <a:xfrm>
            <a:off x="381000" y="1524000"/>
            <a:ext cx="8153400" cy="0"/>
          </a:xfrm>
          <a:prstGeom prst="line">
            <a:avLst/>
          </a:prstGeom>
          <a:noFill/>
          <a:ln w="38100">
            <a:solidFill>
              <a:srgbClr val="008080"/>
            </a:solidFill>
            <a:round/>
            <a:headEnd/>
            <a:tailEnd/>
          </a:ln>
        </p:spPr>
        <p:txBody>
          <a:bodyPr/>
          <a:lstStyle/>
          <a:p>
            <a:endParaRPr lang="en-US"/>
          </a:p>
        </p:txBody>
      </p:sp>
      <p:pic>
        <p:nvPicPr>
          <p:cNvPr id="24581" name="Picture 38"/>
          <p:cNvPicPr>
            <a:picLocks noChangeAspect="1" noChangeArrowheads="1"/>
          </p:cNvPicPr>
          <p:nvPr/>
        </p:nvPicPr>
        <p:blipFill>
          <a:blip r:embed="rId4"/>
          <a:srcRect/>
          <a:stretch>
            <a:fillRect/>
          </a:stretch>
        </p:blipFill>
        <p:spPr bwMode="auto">
          <a:xfrm>
            <a:off x="7467600" y="228600"/>
            <a:ext cx="1295400" cy="519113"/>
          </a:xfrm>
          <a:prstGeom prst="rect">
            <a:avLst/>
          </a:prstGeom>
          <a:noFill/>
          <a:ln w="9525">
            <a:noFill/>
            <a:miter lim="800000"/>
            <a:headEnd/>
            <a:tailEnd/>
          </a:ln>
        </p:spPr>
      </p:pic>
      <p:sp>
        <p:nvSpPr>
          <p:cNvPr id="24582" name="Slide Number Placeholder 5"/>
          <p:cNvSpPr>
            <a:spLocks noGrp="1"/>
          </p:cNvSpPr>
          <p:nvPr>
            <p:ph type="sldNum" sz="quarter" idx="12"/>
          </p:nvPr>
        </p:nvSpPr>
        <p:spPr bwMode="auto">
          <a:noFill/>
          <a:ln>
            <a:miter lim="800000"/>
            <a:headEnd/>
            <a:tailEnd/>
          </a:ln>
        </p:spPr>
        <p:txBody>
          <a:bodyPr/>
          <a:lstStyle/>
          <a:p>
            <a:fld id="{6D969A00-212C-4AA2-8957-9DBA4E099ACE}" type="slidenum">
              <a:rPr lang="en-US" altLang="en-US" smtClean="0"/>
              <a:pPr/>
              <a:t>32</a:t>
            </a:fld>
            <a:endParaRPr lang="en-US" alt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09600"/>
            <a:ext cx="7406640" cy="993882"/>
          </a:xfrm>
        </p:spPr>
        <p:txBody>
          <a:bodyPr/>
          <a:lstStyle/>
          <a:p>
            <a:r>
              <a:rPr lang="en-US" dirty="0" smtClean="0"/>
              <a:t>II. Review of Existing Data</a:t>
            </a:r>
            <a:endParaRPr lang="en-US" dirty="0"/>
          </a:p>
        </p:txBody>
      </p:sp>
      <p:sp>
        <p:nvSpPr>
          <p:cNvPr id="3" name="Subtitle 2"/>
          <p:cNvSpPr>
            <a:spLocks noGrp="1"/>
          </p:cNvSpPr>
          <p:nvPr>
            <p:ph type="subTitle" idx="1"/>
          </p:nvPr>
        </p:nvSpPr>
        <p:spPr>
          <a:xfrm>
            <a:off x="1371600" y="1850064"/>
            <a:ext cx="7467600" cy="4550736"/>
          </a:xfrm>
        </p:spPr>
        <p:txBody>
          <a:bodyPr/>
          <a:lstStyle/>
          <a:p>
            <a:r>
              <a:rPr lang="en-US" u="sng" dirty="0" smtClean="0"/>
              <a:t>Some notes:</a:t>
            </a:r>
          </a:p>
          <a:p>
            <a:pPr>
              <a:buFont typeface="Arial" pitchFamily="34" charset="0"/>
              <a:buChar char="•"/>
            </a:pPr>
            <a:r>
              <a:rPr lang="en-US" sz="2400" dirty="0" smtClean="0"/>
              <a:t> Per conversations with Marshall ER, Barton ER, and HHSA,  they do not track data regarding the scope and nature (demographics) of the “remaining uninsured” population in the county.</a:t>
            </a:r>
          </a:p>
          <a:p>
            <a:pPr>
              <a:buFont typeface="Arial" pitchFamily="34" charset="0"/>
              <a:buChar char="•"/>
            </a:pPr>
            <a:r>
              <a:rPr lang="en-US" sz="2400" dirty="0" smtClean="0"/>
              <a:t> Per the El Dorado Community Health Center, approximately 735 patients are on their sliding scale fee program (cash pay), as of 11/2015.</a:t>
            </a:r>
          </a:p>
          <a:p>
            <a:pPr>
              <a:buFont typeface="Arial" pitchFamily="34" charset="0"/>
              <a:buChar char="•"/>
            </a:pPr>
            <a:r>
              <a:rPr lang="en-US" sz="2400" dirty="0" smtClean="0"/>
              <a:t>Per Barton Community Clinic, approximately 100 patients are on their sliding scale fee program (cash pay), as of 12/2015.</a:t>
            </a:r>
            <a:endParaRPr lang="en-US" sz="2400" dirty="0"/>
          </a:p>
        </p:txBody>
      </p:sp>
      <p:pic>
        <p:nvPicPr>
          <p:cNvPr id="4" name="Picture 38"/>
          <p:cNvPicPr>
            <a:picLocks noChangeAspect="1" noChangeArrowheads="1"/>
          </p:cNvPicPr>
          <p:nvPr/>
        </p:nvPicPr>
        <p:blipFill>
          <a:blip r:embed="rId2"/>
          <a:srcRect/>
          <a:stretch>
            <a:fillRect/>
          </a:stretch>
        </p:blipFill>
        <p:spPr bwMode="auto">
          <a:xfrm>
            <a:off x="7467600" y="228600"/>
            <a:ext cx="1295400" cy="519113"/>
          </a:xfrm>
          <a:prstGeom prst="rect">
            <a:avLst/>
          </a:prstGeom>
          <a:noFill/>
          <a:ln w="9525">
            <a:noFill/>
            <a:miter lim="800000"/>
            <a:headEnd/>
            <a:tailEnd/>
          </a:ln>
        </p:spPr>
      </p:pic>
      <p:sp>
        <p:nvSpPr>
          <p:cNvPr id="6" name="Line 4"/>
          <p:cNvSpPr>
            <a:spLocks noChangeShapeType="1"/>
          </p:cNvSpPr>
          <p:nvPr/>
        </p:nvSpPr>
        <p:spPr bwMode="auto">
          <a:xfrm>
            <a:off x="762000" y="1676400"/>
            <a:ext cx="8153400" cy="0"/>
          </a:xfrm>
          <a:prstGeom prst="line">
            <a:avLst/>
          </a:prstGeom>
          <a:noFill/>
          <a:ln w="38100">
            <a:solidFill>
              <a:srgbClr val="008080"/>
            </a:solidFill>
            <a:round/>
            <a:headEnd/>
            <a:tailEnd/>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800"/>
            <a:ext cx="7867650" cy="762000"/>
          </a:xfrm>
        </p:spPr>
        <p:txBody>
          <a:bodyPr>
            <a:normAutofit/>
          </a:bodyPr>
          <a:lstStyle/>
          <a:p>
            <a:pPr>
              <a:defRPr/>
            </a:pPr>
            <a:r>
              <a:rPr lang="en-US" dirty="0" smtClean="0"/>
              <a:t>II. Review of Existing Data</a:t>
            </a:r>
            <a:endParaRPr lang="en-US" dirty="0"/>
          </a:p>
        </p:txBody>
      </p:sp>
      <p:sp>
        <p:nvSpPr>
          <p:cNvPr id="13315" name="Content Placeholder 2"/>
          <p:cNvSpPr>
            <a:spLocks noGrp="1"/>
          </p:cNvSpPr>
          <p:nvPr>
            <p:ph idx="1"/>
          </p:nvPr>
        </p:nvSpPr>
        <p:spPr>
          <a:xfrm>
            <a:off x="1143000" y="1447800"/>
            <a:ext cx="7791450" cy="5410200"/>
          </a:xfrm>
        </p:spPr>
        <p:txBody>
          <a:bodyPr/>
          <a:lstStyle/>
          <a:p>
            <a:r>
              <a:rPr lang="en-US" sz="2400" dirty="0" smtClean="0"/>
              <a:t>Total </a:t>
            </a:r>
            <a:r>
              <a:rPr lang="en-US" sz="2400" dirty="0" smtClean="0"/>
              <a:t>population (2015) : 184, </a:t>
            </a:r>
            <a:r>
              <a:rPr lang="en-US" sz="2400" dirty="0" smtClean="0"/>
              <a:t>009</a:t>
            </a:r>
          </a:p>
          <a:p>
            <a:r>
              <a:rPr lang="en-US" sz="2400" dirty="0" smtClean="0"/>
              <a:t>Racial Composition of El Dorado County:</a:t>
            </a:r>
          </a:p>
          <a:p>
            <a:pPr>
              <a:buNone/>
            </a:pPr>
            <a:endParaRPr lang="en-US" sz="2400" dirty="0" smtClean="0"/>
          </a:p>
        </p:txBody>
      </p:sp>
      <p:sp>
        <p:nvSpPr>
          <p:cNvPr id="13316" name="Slide Number Placeholder 3"/>
          <p:cNvSpPr>
            <a:spLocks noGrp="1"/>
          </p:cNvSpPr>
          <p:nvPr>
            <p:ph type="sldNum" sz="quarter" idx="12"/>
          </p:nvPr>
        </p:nvSpPr>
        <p:spPr bwMode="auto">
          <a:noFill/>
          <a:ln>
            <a:miter lim="800000"/>
            <a:headEnd/>
            <a:tailEnd/>
          </a:ln>
        </p:spPr>
        <p:txBody>
          <a:bodyPr/>
          <a:lstStyle/>
          <a:p>
            <a:fld id="{10C2C9A3-E6DD-44FF-AB11-64B08A91322B}" type="slidenum">
              <a:rPr lang="en-US" altLang="en-US" smtClean="0"/>
              <a:pPr/>
              <a:t>5</a:t>
            </a:fld>
            <a:endParaRPr lang="en-US" altLang="en-US" smtClean="0"/>
          </a:p>
        </p:txBody>
      </p:sp>
      <p:sp>
        <p:nvSpPr>
          <p:cNvPr id="13317" name="Line 4"/>
          <p:cNvSpPr>
            <a:spLocks noChangeShapeType="1"/>
          </p:cNvSpPr>
          <p:nvPr/>
        </p:nvSpPr>
        <p:spPr bwMode="auto">
          <a:xfrm>
            <a:off x="685800" y="1447800"/>
            <a:ext cx="8153400" cy="0"/>
          </a:xfrm>
          <a:prstGeom prst="line">
            <a:avLst/>
          </a:prstGeom>
          <a:noFill/>
          <a:ln w="38100">
            <a:solidFill>
              <a:srgbClr val="008080"/>
            </a:solidFill>
            <a:round/>
            <a:headEnd/>
            <a:tailEnd/>
          </a:ln>
        </p:spPr>
        <p:txBody>
          <a:bodyPr/>
          <a:lstStyle/>
          <a:p>
            <a:endParaRPr lang="en-US"/>
          </a:p>
        </p:txBody>
      </p:sp>
      <p:pic>
        <p:nvPicPr>
          <p:cNvPr id="13318" name="Picture 38"/>
          <p:cNvPicPr>
            <a:picLocks noChangeAspect="1" noChangeArrowheads="1"/>
          </p:cNvPicPr>
          <p:nvPr/>
        </p:nvPicPr>
        <p:blipFill>
          <a:blip r:embed="rId3"/>
          <a:srcRect/>
          <a:stretch>
            <a:fillRect/>
          </a:stretch>
        </p:blipFill>
        <p:spPr bwMode="auto">
          <a:xfrm>
            <a:off x="7467600" y="228600"/>
            <a:ext cx="1295400" cy="519113"/>
          </a:xfrm>
          <a:prstGeom prst="rect">
            <a:avLst/>
          </a:prstGeom>
          <a:noFill/>
          <a:ln w="9525">
            <a:noFill/>
            <a:miter lim="800000"/>
            <a:headEnd/>
            <a:tailEnd/>
          </a:ln>
        </p:spPr>
      </p:pic>
      <p:graphicFrame>
        <p:nvGraphicFramePr>
          <p:cNvPr id="7" name="Chart 6"/>
          <p:cNvGraphicFramePr/>
          <p:nvPr/>
        </p:nvGraphicFramePr>
        <p:xfrm>
          <a:off x="1676400" y="2590800"/>
          <a:ext cx="6324600" cy="4267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33400"/>
            <a:ext cx="7407275" cy="990600"/>
          </a:xfrm>
        </p:spPr>
        <p:txBody>
          <a:bodyPr>
            <a:normAutofit/>
          </a:bodyPr>
          <a:lstStyle/>
          <a:p>
            <a:pPr>
              <a:defRPr/>
            </a:pPr>
            <a:r>
              <a:rPr lang="en-US" sz="4400" dirty="0" smtClean="0">
                <a:solidFill>
                  <a:schemeClr val="tx2">
                    <a:satMod val="130000"/>
                  </a:schemeClr>
                </a:solidFill>
              </a:rPr>
              <a:t> </a:t>
            </a:r>
            <a:r>
              <a:rPr lang="en-US" sz="4400" dirty="0" smtClean="0">
                <a:solidFill>
                  <a:schemeClr val="tx2">
                    <a:satMod val="130000"/>
                  </a:schemeClr>
                </a:solidFill>
              </a:rPr>
              <a:t>II. Review of Existing Data</a:t>
            </a:r>
            <a:endParaRPr lang="en-US" sz="3600" dirty="0"/>
          </a:p>
        </p:txBody>
      </p:sp>
      <p:sp>
        <p:nvSpPr>
          <p:cNvPr id="3" name="Subtitle 2"/>
          <p:cNvSpPr>
            <a:spLocks noGrp="1"/>
          </p:cNvSpPr>
          <p:nvPr>
            <p:ph type="subTitle" idx="1"/>
          </p:nvPr>
        </p:nvSpPr>
        <p:spPr>
          <a:xfrm>
            <a:off x="1371600" y="1752600"/>
            <a:ext cx="7407275" cy="4724400"/>
          </a:xfrm>
        </p:spPr>
        <p:txBody>
          <a:bodyPr/>
          <a:lstStyle/>
          <a:p>
            <a:pPr>
              <a:defRPr/>
            </a:pPr>
            <a:r>
              <a:rPr lang="en-US" sz="2800" dirty="0" smtClean="0"/>
              <a:t>Uninsured adults by age bracket (2015):</a:t>
            </a:r>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200" dirty="0" smtClean="0"/>
          </a:p>
          <a:p>
            <a:pPr>
              <a:defRPr/>
            </a:pPr>
            <a:endParaRPr lang="en-US" sz="1000" dirty="0" smtClean="0"/>
          </a:p>
          <a:p>
            <a:pPr>
              <a:defRPr/>
            </a:pPr>
            <a:r>
              <a:rPr lang="en-US" sz="1000" dirty="0" smtClean="0"/>
              <a:t>Source:  Healthy Communities Institute. Demographic, Community and Disparities Dashboards.  WellDorado.com. Retrieved 12/1/15. Retrieved from </a:t>
            </a:r>
            <a:r>
              <a:rPr lang="en-US" sz="1000" dirty="0" smtClean="0">
                <a:hlinkClick r:id="rId3"/>
              </a:rPr>
              <a:t>http://www.welldorado.org/modules.php?op=modload&amp;name=NS-Indicator&amp;file=index</a:t>
            </a:r>
            <a:r>
              <a:rPr lang="en-US" sz="1000" dirty="0" smtClean="0"/>
              <a:t> , </a:t>
            </a:r>
            <a:r>
              <a:rPr lang="en-US" sz="1000" dirty="0" smtClean="0">
                <a:hlinkClick r:id="rId4"/>
              </a:rPr>
              <a:t>http://www.welldorado.org/modules.php?op=modload&amp;name=NS-Indicator&amp;file=index&amp;breakout=all</a:t>
            </a:r>
            <a:r>
              <a:rPr lang="en-US" sz="1000" dirty="0" smtClean="0"/>
              <a:t>, and http://www.welldorado.org/index.php?module=DemographicData&amp;func=ddview&amp;varset=1</a:t>
            </a:r>
          </a:p>
          <a:p>
            <a:pPr>
              <a:defRPr/>
            </a:pPr>
            <a:endParaRPr lang="en-US" sz="1200" dirty="0" smtClean="0"/>
          </a:p>
        </p:txBody>
      </p:sp>
      <p:pic>
        <p:nvPicPr>
          <p:cNvPr id="15364" name="Picture 38"/>
          <p:cNvPicPr>
            <a:picLocks noChangeAspect="1" noChangeArrowheads="1"/>
          </p:cNvPicPr>
          <p:nvPr/>
        </p:nvPicPr>
        <p:blipFill>
          <a:blip r:embed="rId5"/>
          <a:srcRect/>
          <a:stretch>
            <a:fillRect/>
          </a:stretch>
        </p:blipFill>
        <p:spPr bwMode="auto">
          <a:xfrm>
            <a:off x="7467600" y="228600"/>
            <a:ext cx="1295400" cy="519113"/>
          </a:xfrm>
          <a:prstGeom prst="rect">
            <a:avLst/>
          </a:prstGeom>
          <a:noFill/>
          <a:ln w="9525">
            <a:noFill/>
            <a:miter lim="800000"/>
            <a:headEnd/>
            <a:tailEnd/>
          </a:ln>
        </p:spPr>
      </p:pic>
      <p:sp>
        <p:nvSpPr>
          <p:cNvPr id="15365" name="Line 4"/>
          <p:cNvSpPr>
            <a:spLocks noChangeShapeType="1"/>
          </p:cNvSpPr>
          <p:nvPr/>
        </p:nvSpPr>
        <p:spPr bwMode="auto">
          <a:xfrm>
            <a:off x="609600" y="1600200"/>
            <a:ext cx="8153400" cy="0"/>
          </a:xfrm>
          <a:prstGeom prst="line">
            <a:avLst/>
          </a:prstGeom>
          <a:noFill/>
          <a:ln w="38100">
            <a:solidFill>
              <a:srgbClr val="008080"/>
            </a:solidFill>
            <a:round/>
            <a:headEnd/>
            <a:tailEnd/>
          </a:ln>
        </p:spPr>
        <p:txBody>
          <a:bodyPr/>
          <a:lstStyle/>
          <a:p>
            <a:endParaRPr lang="en-US"/>
          </a:p>
        </p:txBody>
      </p:sp>
      <p:graphicFrame>
        <p:nvGraphicFramePr>
          <p:cNvPr id="6" name="Chart 5"/>
          <p:cNvGraphicFramePr/>
          <p:nvPr/>
        </p:nvGraphicFramePr>
        <p:xfrm>
          <a:off x="2057400" y="2133600"/>
          <a:ext cx="5791200" cy="381000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685800"/>
            <a:ext cx="7407275" cy="685800"/>
          </a:xfrm>
        </p:spPr>
        <p:txBody>
          <a:bodyPr>
            <a:noAutofit/>
          </a:bodyPr>
          <a:lstStyle/>
          <a:p>
            <a:pPr>
              <a:defRPr/>
            </a:pPr>
            <a:r>
              <a:rPr lang="en-US" dirty="0" smtClean="0"/>
              <a:t>II. Review of Existing Data</a:t>
            </a:r>
            <a:endParaRPr lang="en-US" dirty="0"/>
          </a:p>
        </p:txBody>
      </p:sp>
      <p:sp>
        <p:nvSpPr>
          <p:cNvPr id="3" name="Subtitle 2"/>
          <p:cNvSpPr>
            <a:spLocks noGrp="1"/>
          </p:cNvSpPr>
          <p:nvPr>
            <p:ph type="subTitle" idx="1"/>
          </p:nvPr>
        </p:nvSpPr>
        <p:spPr>
          <a:xfrm>
            <a:off x="1143000" y="1600200"/>
            <a:ext cx="7407275" cy="4876800"/>
          </a:xfrm>
        </p:spPr>
        <p:txBody>
          <a:bodyPr/>
          <a:lstStyle/>
          <a:p>
            <a:pPr>
              <a:defRPr/>
            </a:pPr>
            <a:r>
              <a:rPr lang="en-US" sz="2400" dirty="0" smtClean="0"/>
              <a:t>People who delayed or had difficulty obtaining care:</a:t>
            </a:r>
            <a:endParaRPr lang="en-US" sz="24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endParaRPr lang="en-US" sz="1000" dirty="0" smtClean="0"/>
          </a:p>
          <a:p>
            <a:pPr>
              <a:defRPr/>
            </a:pPr>
            <a:r>
              <a:rPr lang="en-US" sz="1000" dirty="0" smtClean="0"/>
              <a:t>Source</a:t>
            </a:r>
            <a:r>
              <a:rPr lang="en-US" sz="1000" dirty="0" smtClean="0"/>
              <a:t>:  Healthy Communities Institute. </a:t>
            </a:r>
            <a:r>
              <a:rPr lang="en-US" sz="1000" dirty="0" smtClean="0"/>
              <a:t>Disparities Dashboards.  WellDorado.com. Retrieved 12/1315. Retrieved from http://www.welldorado.org/modules.php?op=modload&amp;name=NS-Indicator&amp;file=indicator&amp;iid=19190325A</a:t>
            </a:r>
          </a:p>
        </p:txBody>
      </p:sp>
      <p:sp>
        <p:nvSpPr>
          <p:cNvPr id="16388" name="Line 4"/>
          <p:cNvSpPr>
            <a:spLocks noChangeShapeType="1"/>
          </p:cNvSpPr>
          <p:nvPr/>
        </p:nvSpPr>
        <p:spPr bwMode="auto">
          <a:xfrm>
            <a:off x="609600" y="1447800"/>
            <a:ext cx="8153400" cy="0"/>
          </a:xfrm>
          <a:prstGeom prst="line">
            <a:avLst/>
          </a:prstGeom>
          <a:noFill/>
          <a:ln w="38100">
            <a:solidFill>
              <a:srgbClr val="008080"/>
            </a:solidFill>
            <a:round/>
            <a:headEnd/>
            <a:tailEnd/>
          </a:ln>
        </p:spPr>
        <p:txBody>
          <a:bodyPr/>
          <a:lstStyle/>
          <a:p>
            <a:endParaRPr lang="en-US"/>
          </a:p>
        </p:txBody>
      </p:sp>
      <p:pic>
        <p:nvPicPr>
          <p:cNvPr id="16389" name="Picture 38"/>
          <p:cNvPicPr>
            <a:picLocks noChangeAspect="1" noChangeArrowheads="1"/>
          </p:cNvPicPr>
          <p:nvPr/>
        </p:nvPicPr>
        <p:blipFill>
          <a:blip r:embed="rId2"/>
          <a:srcRect/>
          <a:stretch>
            <a:fillRect/>
          </a:stretch>
        </p:blipFill>
        <p:spPr bwMode="auto">
          <a:xfrm>
            <a:off x="7467600" y="228600"/>
            <a:ext cx="1295400" cy="519113"/>
          </a:xfrm>
          <a:prstGeom prst="rect">
            <a:avLst/>
          </a:prstGeom>
          <a:noFill/>
          <a:ln w="9525">
            <a:noFill/>
            <a:miter lim="800000"/>
            <a:headEnd/>
            <a:tailEnd/>
          </a:ln>
        </p:spPr>
      </p:pic>
      <p:pic>
        <p:nvPicPr>
          <p:cNvPr id="16390" name="Picture 5" descr="ind_barchartcecba3a3.png"/>
          <p:cNvPicPr>
            <a:picLocks noChangeAspect="1"/>
          </p:cNvPicPr>
          <p:nvPr/>
        </p:nvPicPr>
        <p:blipFill>
          <a:blip r:embed="rId3"/>
          <a:srcRect/>
          <a:stretch>
            <a:fillRect/>
          </a:stretch>
        </p:blipFill>
        <p:spPr bwMode="auto">
          <a:xfrm>
            <a:off x="1676400" y="2133600"/>
            <a:ext cx="5867400" cy="3505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762000"/>
            <a:ext cx="7407275" cy="917575"/>
          </a:xfrm>
        </p:spPr>
        <p:txBody>
          <a:bodyPr>
            <a:normAutofit/>
          </a:bodyPr>
          <a:lstStyle/>
          <a:p>
            <a:pPr>
              <a:defRPr/>
            </a:pPr>
            <a:r>
              <a:rPr lang="en-US" dirty="0" smtClean="0"/>
              <a:t>III. Review of Existing Data</a:t>
            </a:r>
            <a:endParaRPr lang="en-US" dirty="0"/>
          </a:p>
        </p:txBody>
      </p:sp>
      <p:sp>
        <p:nvSpPr>
          <p:cNvPr id="3" name="Subtitle 2"/>
          <p:cNvSpPr>
            <a:spLocks noGrp="1"/>
          </p:cNvSpPr>
          <p:nvPr>
            <p:ph type="subTitle" idx="1"/>
          </p:nvPr>
        </p:nvSpPr>
        <p:spPr>
          <a:xfrm>
            <a:off x="1219200" y="1828800"/>
            <a:ext cx="7559675" cy="4191000"/>
          </a:xfrm>
        </p:spPr>
        <p:txBody>
          <a:bodyPr/>
          <a:lstStyle/>
          <a:p>
            <a:pPr>
              <a:defRPr/>
            </a:pPr>
            <a:r>
              <a:rPr lang="en-US" sz="2800" dirty="0" smtClean="0"/>
              <a:t>People who Delayed or had Difficulty Obtaining Care by </a:t>
            </a:r>
            <a:r>
              <a:rPr lang="en-US" sz="2800" dirty="0" smtClean="0"/>
              <a:t>Race/Ethnicity:</a:t>
            </a:r>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smtClean="0"/>
          </a:p>
          <a:p>
            <a:pPr>
              <a:defRPr/>
            </a:pPr>
            <a:endParaRPr lang="en-US" dirty="0"/>
          </a:p>
        </p:txBody>
      </p:sp>
      <p:pic>
        <p:nvPicPr>
          <p:cNvPr id="17412" name="Picture 38"/>
          <p:cNvPicPr>
            <a:picLocks noChangeAspect="1" noChangeArrowheads="1"/>
          </p:cNvPicPr>
          <p:nvPr/>
        </p:nvPicPr>
        <p:blipFill>
          <a:blip r:embed="rId2"/>
          <a:srcRect/>
          <a:stretch>
            <a:fillRect/>
          </a:stretch>
        </p:blipFill>
        <p:spPr bwMode="auto">
          <a:xfrm>
            <a:off x="7467600" y="228600"/>
            <a:ext cx="1295400" cy="519113"/>
          </a:xfrm>
          <a:prstGeom prst="rect">
            <a:avLst/>
          </a:prstGeom>
          <a:noFill/>
          <a:ln w="9525">
            <a:noFill/>
            <a:miter lim="800000"/>
            <a:headEnd/>
            <a:tailEnd/>
          </a:ln>
        </p:spPr>
      </p:pic>
      <p:sp>
        <p:nvSpPr>
          <p:cNvPr id="17413" name="Line 4"/>
          <p:cNvSpPr>
            <a:spLocks noChangeShapeType="1"/>
          </p:cNvSpPr>
          <p:nvPr/>
        </p:nvSpPr>
        <p:spPr bwMode="auto">
          <a:xfrm>
            <a:off x="685800" y="1676400"/>
            <a:ext cx="8153400" cy="0"/>
          </a:xfrm>
          <a:prstGeom prst="line">
            <a:avLst/>
          </a:prstGeom>
          <a:noFill/>
          <a:ln w="38100">
            <a:solidFill>
              <a:srgbClr val="008080"/>
            </a:solidFill>
            <a:round/>
            <a:headEnd/>
            <a:tailEnd/>
          </a:ln>
        </p:spPr>
        <p:txBody>
          <a:bodyPr/>
          <a:lstStyle/>
          <a:p>
            <a:endParaRPr lang="en-US"/>
          </a:p>
        </p:txBody>
      </p:sp>
      <p:pic>
        <p:nvPicPr>
          <p:cNvPr id="17414" name="Picture 6" descr="ind_barchart24b9ebd1.png"/>
          <p:cNvPicPr>
            <a:picLocks noChangeAspect="1"/>
          </p:cNvPicPr>
          <p:nvPr/>
        </p:nvPicPr>
        <p:blipFill>
          <a:blip r:embed="rId3"/>
          <a:srcRect/>
          <a:stretch>
            <a:fillRect/>
          </a:stretch>
        </p:blipFill>
        <p:spPr bwMode="auto">
          <a:xfrm>
            <a:off x="1447800" y="2971800"/>
            <a:ext cx="6381750" cy="2895600"/>
          </a:xfrm>
          <a:prstGeom prst="rect">
            <a:avLst/>
          </a:prstGeom>
          <a:noFill/>
          <a:ln w="9525">
            <a:noFill/>
            <a:miter lim="800000"/>
            <a:headEnd/>
            <a:tailEnd/>
          </a:ln>
        </p:spPr>
      </p:pic>
      <p:sp>
        <p:nvSpPr>
          <p:cNvPr id="8" name="Rectangle 7"/>
          <p:cNvSpPr/>
          <p:nvPr/>
        </p:nvSpPr>
        <p:spPr>
          <a:xfrm>
            <a:off x="1219200" y="6019800"/>
            <a:ext cx="7391400" cy="400110"/>
          </a:xfrm>
          <a:prstGeom prst="rect">
            <a:avLst/>
          </a:prstGeom>
        </p:spPr>
        <p:txBody>
          <a:bodyPr wrap="square">
            <a:spAutoFit/>
          </a:bodyPr>
          <a:lstStyle/>
          <a:p>
            <a:pPr>
              <a:defRPr/>
            </a:pPr>
            <a:r>
              <a:rPr lang="en-US" sz="1000" dirty="0" smtClean="0"/>
              <a:t>Source:  Healthy Communities Institute. Disparities Dashboards.  WellDorado.com. Retrieved 12/1315. Retrieved from http://www.welldorado.org/modules.php?op=modload&amp;name=NS-Indicator&amp;file=indicator&amp;iid=19190325A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772400" cy="914400"/>
          </a:xfrm>
        </p:spPr>
        <p:txBody>
          <a:bodyPr>
            <a:normAutofit fontScale="90000"/>
          </a:bodyPr>
          <a:lstStyle/>
          <a:p>
            <a:pPr algn="ctr" eaLnBrk="1" fontAlgn="auto" hangingPunct="1">
              <a:spcAft>
                <a:spcPts val="0"/>
              </a:spcAft>
              <a:defRPr/>
            </a:pPr>
            <a:r>
              <a:rPr lang="en-US" sz="3200" dirty="0" smtClean="0">
                <a:solidFill>
                  <a:schemeClr val="tx2">
                    <a:satMod val="130000"/>
                  </a:schemeClr>
                </a:solidFill>
              </a:rPr>
              <a:t>     </a:t>
            </a:r>
            <a:r>
              <a:rPr lang="en-US" sz="3200" dirty="0" smtClean="0">
                <a:solidFill>
                  <a:schemeClr val="tx2">
                    <a:satMod val="130000"/>
                  </a:schemeClr>
                </a:solidFill>
              </a:rPr>
              <a:t>III. </a:t>
            </a:r>
            <a:r>
              <a:rPr lang="en-US" sz="3600" dirty="0" smtClean="0">
                <a:solidFill>
                  <a:schemeClr val="tx2">
                    <a:satMod val="130000"/>
                  </a:schemeClr>
                </a:solidFill>
              </a:rPr>
              <a:t>Review of Data: </a:t>
            </a:r>
            <a:br>
              <a:rPr lang="en-US" sz="3600" dirty="0" smtClean="0">
                <a:solidFill>
                  <a:schemeClr val="tx2">
                    <a:satMod val="130000"/>
                  </a:schemeClr>
                </a:solidFill>
              </a:rPr>
            </a:br>
            <a:r>
              <a:rPr lang="en-US" sz="3600" dirty="0" smtClean="0">
                <a:solidFill>
                  <a:schemeClr val="tx2">
                    <a:satMod val="130000"/>
                  </a:schemeClr>
                </a:solidFill>
              </a:rPr>
              <a:t>Points </a:t>
            </a:r>
            <a:r>
              <a:rPr lang="en-US" sz="3600" dirty="0" smtClean="0">
                <a:solidFill>
                  <a:schemeClr val="tx2">
                    <a:satMod val="130000"/>
                  </a:schemeClr>
                </a:solidFill>
              </a:rPr>
              <a:t>to </a:t>
            </a:r>
            <a:r>
              <a:rPr lang="en-US" sz="3600" dirty="0" smtClean="0">
                <a:solidFill>
                  <a:schemeClr val="tx2">
                    <a:satMod val="130000"/>
                  </a:schemeClr>
                </a:solidFill>
              </a:rPr>
              <a:t>Consider- Adults</a:t>
            </a:r>
            <a:endParaRPr lang="en-US" sz="3600" dirty="0">
              <a:solidFill>
                <a:schemeClr val="tx2">
                  <a:satMod val="130000"/>
                </a:schemeClr>
              </a:solidFill>
            </a:endParaRPr>
          </a:p>
        </p:txBody>
      </p:sp>
      <p:sp>
        <p:nvSpPr>
          <p:cNvPr id="3" name="Content Placeholder 2"/>
          <p:cNvSpPr>
            <a:spLocks noGrp="1"/>
          </p:cNvSpPr>
          <p:nvPr>
            <p:ph idx="1"/>
          </p:nvPr>
        </p:nvSpPr>
        <p:spPr>
          <a:xfrm>
            <a:off x="1219200" y="1752600"/>
            <a:ext cx="7239000" cy="5334000"/>
          </a:xfrm>
        </p:spPr>
        <p:txBody>
          <a:bodyPr>
            <a:normAutofit fontScale="25000" lnSpcReduction="20000"/>
          </a:bodyPr>
          <a:lstStyle/>
          <a:p>
            <a:pPr marL="365760" indent="-283464" eaLnBrk="1" fontAlgn="auto" hangingPunct="1">
              <a:spcAft>
                <a:spcPts val="0"/>
              </a:spcAft>
              <a:defRPr/>
            </a:pPr>
            <a:r>
              <a:rPr lang="en-US" sz="9600" dirty="0" smtClean="0"/>
              <a:t>2015 population:  184, 009</a:t>
            </a:r>
          </a:p>
          <a:p>
            <a:pPr marL="365760" indent="-283464" eaLnBrk="1" fontAlgn="auto" hangingPunct="1">
              <a:spcAft>
                <a:spcPts val="0"/>
              </a:spcAft>
              <a:defRPr/>
            </a:pPr>
            <a:r>
              <a:rPr lang="en-US" sz="9600" dirty="0" smtClean="0"/>
              <a:t>Percentage of adults without insurance:  19.7% (2013-2014)</a:t>
            </a:r>
          </a:p>
          <a:p>
            <a:pPr marL="365760" indent="-283464" eaLnBrk="1" fontAlgn="auto" hangingPunct="1">
              <a:spcAft>
                <a:spcPts val="0"/>
              </a:spcAft>
              <a:defRPr/>
            </a:pPr>
            <a:r>
              <a:rPr lang="en-US" sz="9600" dirty="0" smtClean="0"/>
              <a:t>Uninsured adults by gender (2015): </a:t>
            </a:r>
          </a:p>
          <a:p>
            <a:pPr marL="365760" indent="-283464" eaLnBrk="1" fontAlgn="auto" hangingPunct="1">
              <a:spcAft>
                <a:spcPts val="0"/>
              </a:spcAft>
              <a:buFont typeface="Wingdings 2" pitchFamily="18" charset="2"/>
              <a:buNone/>
              <a:defRPr/>
            </a:pPr>
            <a:r>
              <a:rPr lang="en-US" sz="9600" dirty="0" smtClean="0"/>
              <a:t>		</a:t>
            </a:r>
            <a:r>
              <a:rPr lang="en-US" sz="8000" dirty="0" smtClean="0"/>
              <a:t>- Uninsured men: 28.6% (20,737)</a:t>
            </a:r>
          </a:p>
          <a:p>
            <a:pPr marL="365760" indent="-283464" eaLnBrk="1" fontAlgn="auto" hangingPunct="1">
              <a:spcAft>
                <a:spcPts val="0"/>
              </a:spcAft>
              <a:buFont typeface="Wingdings 2" pitchFamily="18" charset="2"/>
              <a:buNone/>
              <a:defRPr/>
            </a:pPr>
            <a:r>
              <a:rPr lang="en-US" sz="8000" dirty="0" smtClean="0"/>
              <a:t>		- Uninsured women: 12.3% (9,578)</a:t>
            </a:r>
          </a:p>
          <a:p>
            <a:pPr marL="365760" indent="-283464" eaLnBrk="1" fontAlgn="auto" hangingPunct="1">
              <a:spcAft>
                <a:spcPts val="0"/>
              </a:spcAft>
              <a:defRPr/>
            </a:pPr>
            <a:r>
              <a:rPr lang="en-US" sz="9600" dirty="0" smtClean="0"/>
              <a:t>Uninsured individuals by race/ethnicity (2015):</a:t>
            </a:r>
          </a:p>
          <a:p>
            <a:pPr marL="365760" indent="-283464" eaLnBrk="1" fontAlgn="auto" hangingPunct="1">
              <a:spcAft>
                <a:spcPts val="0"/>
              </a:spcAft>
              <a:buFont typeface="Wingdings 2" pitchFamily="18" charset="2"/>
              <a:buNone/>
              <a:defRPr/>
            </a:pPr>
            <a:r>
              <a:rPr lang="en-US" sz="9600" dirty="0" smtClean="0"/>
              <a:t>		</a:t>
            </a:r>
            <a:r>
              <a:rPr lang="en-US" sz="8000" dirty="0" smtClean="0"/>
              <a:t>- African-American: 0% (0)</a:t>
            </a:r>
          </a:p>
          <a:p>
            <a:pPr marL="365760" indent="-283464" eaLnBrk="1" fontAlgn="auto" hangingPunct="1">
              <a:spcAft>
                <a:spcPts val="0"/>
              </a:spcAft>
              <a:buFont typeface="Wingdings 2" pitchFamily="18" charset="2"/>
              <a:buNone/>
              <a:defRPr/>
            </a:pPr>
            <a:r>
              <a:rPr lang="en-US" sz="8000" dirty="0" smtClean="0"/>
              <a:t>		- Native American: 42.9% (863)</a:t>
            </a:r>
          </a:p>
          <a:p>
            <a:pPr marL="365760" indent="-283464" eaLnBrk="1" fontAlgn="auto" hangingPunct="1">
              <a:spcAft>
                <a:spcPts val="0"/>
              </a:spcAft>
              <a:buFont typeface="Wingdings 2" pitchFamily="18" charset="2"/>
              <a:buNone/>
              <a:defRPr/>
            </a:pPr>
            <a:r>
              <a:rPr lang="en-US" sz="8000" dirty="0" smtClean="0"/>
              <a:t>		- Asian: 34.5% (2,468)</a:t>
            </a:r>
          </a:p>
          <a:p>
            <a:pPr marL="365760" indent="-283464" eaLnBrk="1" fontAlgn="auto" hangingPunct="1">
              <a:spcAft>
                <a:spcPts val="0"/>
              </a:spcAft>
              <a:buFont typeface="Wingdings 2" pitchFamily="18" charset="2"/>
              <a:buNone/>
              <a:defRPr/>
            </a:pPr>
            <a:r>
              <a:rPr lang="en-US" sz="8000" dirty="0" smtClean="0"/>
              <a:t>		- Latino: 48.3% (11,093)</a:t>
            </a:r>
          </a:p>
          <a:p>
            <a:pPr marL="365760" indent="-283464" eaLnBrk="1" fontAlgn="auto" hangingPunct="1">
              <a:spcAft>
                <a:spcPts val="0"/>
              </a:spcAft>
              <a:buFont typeface="Wingdings 2" pitchFamily="18" charset="2"/>
              <a:buNone/>
              <a:defRPr/>
            </a:pPr>
            <a:r>
              <a:rPr lang="en-US" sz="8000" dirty="0" smtClean="0"/>
              <a:t>		- Two or more races: 46.6% (3,555)</a:t>
            </a:r>
          </a:p>
          <a:p>
            <a:pPr marL="365760" indent="-283464" eaLnBrk="1" fontAlgn="auto" hangingPunct="1">
              <a:spcAft>
                <a:spcPts val="0"/>
              </a:spcAft>
              <a:buFont typeface="Wingdings 2" pitchFamily="18" charset="2"/>
              <a:buNone/>
              <a:defRPr/>
            </a:pPr>
            <a:r>
              <a:rPr lang="en-US" sz="8000" dirty="0" smtClean="0"/>
              <a:t>		- White: 11.8% (18,599</a:t>
            </a:r>
            <a:r>
              <a:rPr lang="en-US" sz="8000" dirty="0" smtClean="0"/>
              <a:t>)</a:t>
            </a:r>
            <a:endParaRPr lang="en-US" dirty="0" smtClean="0"/>
          </a:p>
          <a:p>
            <a:pPr>
              <a:buFont typeface="Wingdings 2" pitchFamily="18" charset="2"/>
              <a:buNone/>
              <a:defRPr/>
            </a:pPr>
            <a:r>
              <a:rPr lang="en-US" sz="4000" dirty="0" smtClean="0"/>
              <a:t>Source:  Healthy Communities Institute. Demographic, Community and Disparities Dashboards.  WellDorado.com. Retrieved 12/1/15. Retrieved from </a:t>
            </a:r>
            <a:r>
              <a:rPr lang="en-US" sz="4000" dirty="0" smtClean="0">
                <a:hlinkClick r:id="rId3"/>
              </a:rPr>
              <a:t>http://www.welldorado.org/modules.php?op=modload&amp;name=NS-Indicator&amp;file=index</a:t>
            </a:r>
            <a:r>
              <a:rPr lang="en-US" sz="4000" dirty="0" smtClean="0"/>
              <a:t> , </a:t>
            </a:r>
            <a:r>
              <a:rPr lang="en-US" sz="4000" dirty="0" smtClean="0">
                <a:hlinkClick r:id="rId4"/>
              </a:rPr>
              <a:t>http://www.welldorado.org/modules.php?op=modload&amp;name=NS-Indicator&amp;file=index&amp;breakout=all</a:t>
            </a:r>
            <a:r>
              <a:rPr lang="en-US" sz="4000" dirty="0" smtClean="0"/>
              <a:t>, and http://www.welldorado.org/index.php?module=DemographicData&amp;func=ddview&amp;varset=1</a:t>
            </a:r>
          </a:p>
          <a:p>
            <a:pPr>
              <a:buFont typeface="Wingdings 2" pitchFamily="18" charset="2"/>
              <a:buNone/>
              <a:defRPr/>
            </a:pPr>
            <a:endParaRPr lang="en-US" sz="4000" dirty="0" smtClean="0"/>
          </a:p>
        </p:txBody>
      </p:sp>
      <p:sp>
        <p:nvSpPr>
          <p:cNvPr id="14340" name="Line 4"/>
          <p:cNvSpPr>
            <a:spLocks noChangeShapeType="1"/>
          </p:cNvSpPr>
          <p:nvPr/>
        </p:nvSpPr>
        <p:spPr bwMode="auto">
          <a:xfrm>
            <a:off x="990600" y="1676400"/>
            <a:ext cx="8153400" cy="0"/>
          </a:xfrm>
          <a:prstGeom prst="line">
            <a:avLst/>
          </a:prstGeom>
          <a:noFill/>
          <a:ln w="38100">
            <a:solidFill>
              <a:srgbClr val="008080"/>
            </a:solidFill>
            <a:round/>
            <a:headEnd/>
            <a:tailEnd/>
          </a:ln>
        </p:spPr>
        <p:txBody>
          <a:bodyPr/>
          <a:lstStyle/>
          <a:p>
            <a:endParaRPr lang="en-US"/>
          </a:p>
        </p:txBody>
      </p:sp>
      <p:pic>
        <p:nvPicPr>
          <p:cNvPr id="14341" name="Picture 38"/>
          <p:cNvPicPr>
            <a:picLocks noChangeAspect="1" noChangeArrowheads="1"/>
          </p:cNvPicPr>
          <p:nvPr/>
        </p:nvPicPr>
        <p:blipFill>
          <a:blip r:embed="rId5"/>
          <a:srcRect/>
          <a:stretch>
            <a:fillRect/>
          </a:stretch>
        </p:blipFill>
        <p:spPr bwMode="auto">
          <a:xfrm>
            <a:off x="7467600" y="228600"/>
            <a:ext cx="1295400" cy="519113"/>
          </a:xfrm>
          <a:prstGeom prst="rect">
            <a:avLst/>
          </a:prstGeom>
          <a:noFill/>
          <a:ln w="9525">
            <a:noFill/>
            <a:miter lim="800000"/>
            <a:headEnd/>
            <a:tailEnd/>
          </a:ln>
        </p:spPr>
      </p:pic>
      <p:sp>
        <p:nvSpPr>
          <p:cNvPr id="14342" name="Slide Number Placeholder 5"/>
          <p:cNvSpPr>
            <a:spLocks noGrp="1"/>
          </p:cNvSpPr>
          <p:nvPr>
            <p:ph type="sldNum" sz="quarter" idx="12"/>
          </p:nvPr>
        </p:nvSpPr>
        <p:spPr bwMode="auto">
          <a:noFill/>
          <a:ln>
            <a:miter lim="800000"/>
            <a:headEnd/>
            <a:tailEnd/>
          </a:ln>
        </p:spPr>
        <p:txBody>
          <a:bodyPr/>
          <a:lstStyle/>
          <a:p>
            <a:fld id="{D0836270-415E-470D-B19C-56BB9A8088ED}" type="slidenum">
              <a:rPr lang="en-US" altLang="en-US" smtClean="0"/>
              <a:pPr/>
              <a:t>9</a:t>
            </a:fld>
            <a:endParaRPr lang="en-US" altLang="en-US" smtClean="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2.xml><?xml version="1.0" encoding="utf-8"?>
<a:themeOverride xmlns:a="http://schemas.openxmlformats.org/drawingml/2006/main">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21589</TotalTime>
  <Words>2632</Words>
  <Application>Microsoft Office PowerPoint</Application>
  <PresentationFormat>On-screen Show (4:3)</PresentationFormat>
  <Paragraphs>471</Paragraphs>
  <Slides>32</Slides>
  <Notes>18</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Solstice</vt:lpstr>
      <vt:lpstr> ACCEL    Working Towards Comprehensive Coverage Programs for the Remaining Uninsured </vt:lpstr>
      <vt:lpstr>I. Introduction: Approaches</vt:lpstr>
      <vt:lpstr>I. Introduction: Grant Goals</vt:lpstr>
      <vt:lpstr>II. Review of Existing Data</vt:lpstr>
      <vt:lpstr>II. Review of Existing Data</vt:lpstr>
      <vt:lpstr> II. Review of Existing Data</vt:lpstr>
      <vt:lpstr>II. Review of Existing Data</vt:lpstr>
      <vt:lpstr>III. Review of Existing Data</vt:lpstr>
      <vt:lpstr>     III. Review of Data:  Points to Consider- Adults</vt:lpstr>
      <vt:lpstr>III. Review of Data:  Points to Consider- Children</vt:lpstr>
      <vt:lpstr>    IV. Grant Project Activities and Summary</vt:lpstr>
      <vt:lpstr>  IV. Identification of “High-risk” Groups</vt:lpstr>
      <vt:lpstr>IV. Outreach locations- Western Slope</vt:lpstr>
      <vt:lpstr>IV. Outreach Locations- South Lake Tahoe</vt:lpstr>
      <vt:lpstr>    V. Data Generated </vt:lpstr>
      <vt:lpstr>V. Data Generated</vt:lpstr>
      <vt:lpstr>    V. Survey Responses by Percentage</vt:lpstr>
      <vt:lpstr> V. Data Generated- English</vt:lpstr>
      <vt:lpstr>V.  Data Generated: Barriers identified by English-speaking respondents </vt:lpstr>
      <vt:lpstr>V. Data Generated- Spanish</vt:lpstr>
      <vt:lpstr>V. Dated Generated: Barriers identified by Spanish-speaking respondents </vt:lpstr>
      <vt:lpstr>     V. Focus Group Findings</vt:lpstr>
      <vt:lpstr>V. Focus Group Findings, Cont.</vt:lpstr>
      <vt:lpstr>VI. Project Findings and Strategic Recommendations</vt:lpstr>
      <vt:lpstr>    VI. Outreach Strategy- Findings </vt:lpstr>
      <vt:lpstr>VI. Recommendations- General Approaches</vt:lpstr>
      <vt:lpstr>VI. Recommendations- Community Strategy</vt:lpstr>
      <vt:lpstr>VI. Recommendations- Clinic/Health Providers</vt:lpstr>
      <vt:lpstr>VII. Action Items: 6-12 Month plan</vt:lpstr>
      <vt:lpstr>VII. Action Items, Cont.</vt:lpstr>
      <vt:lpstr>VII. Action Items, Cont.</vt:lpstr>
      <vt:lpstr>   VIII. Closing</vt:lpstr>
    </vt:vector>
  </TitlesOfParts>
  <Company>Sandra Dunn &amp; Associates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Dunn</dc:creator>
  <cp:lastModifiedBy>Owner</cp:lastModifiedBy>
  <cp:revision>824</cp:revision>
  <cp:lastPrinted>2010-07-16T00:57:42Z</cp:lastPrinted>
  <dcterms:created xsi:type="dcterms:W3CDTF">2010-07-19T13:22:32Z</dcterms:created>
  <dcterms:modified xsi:type="dcterms:W3CDTF">2016-09-29T23:45:57Z</dcterms:modified>
</cp:coreProperties>
</file>